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0" r:id="rId3"/>
    <p:sldId id="271" r:id="rId4"/>
    <p:sldId id="269" r:id="rId5"/>
    <p:sldId id="279" r:id="rId6"/>
    <p:sldId id="278" r:id="rId7"/>
    <p:sldId id="272" r:id="rId8"/>
    <p:sldId id="273" r:id="rId9"/>
    <p:sldId id="274" r:id="rId10"/>
    <p:sldId id="275" r:id="rId11"/>
    <p:sldId id="27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4" d="100"/>
          <a:sy n="74" d="100"/>
        </p:scale>
        <p:origin x="360"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image1.jpg>
</file>

<file path=ppt/media/image10.png>
</file>

<file path=ppt/media/image11.png>
</file>

<file path=ppt/media/image12.png>
</file>

<file path=ppt/media/image13.png>
</file>

<file path=ppt/media/image14.jpg>
</file>

<file path=ppt/media/image15.jpg>
</file>

<file path=ppt/media/image16.jpg>
</file>

<file path=ppt/media/image2.png>
</file>

<file path=ppt/media/image3.jpg>
</file>

<file path=ppt/media/image4.jpg>
</file>

<file path=ppt/media/image5.jp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6F981-2AAD-43A5-8B8C-819B88A1349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E595FEF-2FA1-4DC9-94AD-2E7F12B034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40AA891-011B-4C58-A00A-EE7B45AA98FE}"/>
              </a:ext>
            </a:extLst>
          </p:cNvPr>
          <p:cNvSpPr>
            <a:spLocks noGrp="1"/>
          </p:cNvSpPr>
          <p:nvPr>
            <p:ph type="dt" sz="half" idx="10"/>
          </p:nvPr>
        </p:nvSpPr>
        <p:spPr/>
        <p:txBody>
          <a:bodyPr/>
          <a:lstStyle/>
          <a:p>
            <a:fld id="{10E08309-22A8-41E5-A3D3-3389A7A13E21}" type="datetimeFigureOut">
              <a:rPr lang="en-IN" smtClean="0"/>
              <a:t>28-04-2022</a:t>
            </a:fld>
            <a:endParaRPr lang="en-IN"/>
          </a:p>
        </p:txBody>
      </p:sp>
      <p:sp>
        <p:nvSpPr>
          <p:cNvPr id="5" name="Footer Placeholder 4">
            <a:extLst>
              <a:ext uri="{FF2B5EF4-FFF2-40B4-BE49-F238E27FC236}">
                <a16:creationId xmlns:a16="http://schemas.microsoft.com/office/drawing/2014/main" id="{31698C18-8569-4F92-8AA5-C215E24EC52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A2084DF-4374-4FE0-9717-5581B2153670}"/>
              </a:ext>
            </a:extLst>
          </p:cNvPr>
          <p:cNvSpPr>
            <a:spLocks noGrp="1"/>
          </p:cNvSpPr>
          <p:nvPr>
            <p:ph type="sldNum" sz="quarter" idx="12"/>
          </p:nvPr>
        </p:nvSpPr>
        <p:spPr/>
        <p:txBody>
          <a:bodyPr/>
          <a:lstStyle/>
          <a:p>
            <a:fld id="{82E570C1-3C12-4BFA-85F5-E4A9021C7885}" type="slidenum">
              <a:rPr lang="en-IN" smtClean="0"/>
              <a:t>‹#›</a:t>
            </a:fld>
            <a:endParaRPr lang="en-IN"/>
          </a:p>
        </p:txBody>
      </p:sp>
    </p:spTree>
    <p:extLst>
      <p:ext uri="{BB962C8B-B14F-4D97-AF65-F5344CB8AC3E}">
        <p14:creationId xmlns:p14="http://schemas.microsoft.com/office/powerpoint/2010/main" val="24820252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1729B-BEE4-4205-8E41-31D4BF76593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087ADBD-00AD-4DA3-8E32-0B06CBDD353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59D42BF-B66B-4FBA-AA04-BDF82A7192A1}"/>
              </a:ext>
            </a:extLst>
          </p:cNvPr>
          <p:cNvSpPr>
            <a:spLocks noGrp="1"/>
          </p:cNvSpPr>
          <p:nvPr>
            <p:ph type="dt" sz="half" idx="10"/>
          </p:nvPr>
        </p:nvSpPr>
        <p:spPr/>
        <p:txBody>
          <a:bodyPr/>
          <a:lstStyle/>
          <a:p>
            <a:fld id="{10E08309-22A8-41E5-A3D3-3389A7A13E21}" type="datetimeFigureOut">
              <a:rPr lang="en-IN" smtClean="0"/>
              <a:t>28-04-2022</a:t>
            </a:fld>
            <a:endParaRPr lang="en-IN"/>
          </a:p>
        </p:txBody>
      </p:sp>
      <p:sp>
        <p:nvSpPr>
          <p:cNvPr id="5" name="Footer Placeholder 4">
            <a:extLst>
              <a:ext uri="{FF2B5EF4-FFF2-40B4-BE49-F238E27FC236}">
                <a16:creationId xmlns:a16="http://schemas.microsoft.com/office/drawing/2014/main" id="{425D786A-C662-44BA-A5EA-142959D6655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41261B3-7495-4892-B3D8-5C0A958918D9}"/>
              </a:ext>
            </a:extLst>
          </p:cNvPr>
          <p:cNvSpPr>
            <a:spLocks noGrp="1"/>
          </p:cNvSpPr>
          <p:nvPr>
            <p:ph type="sldNum" sz="quarter" idx="12"/>
          </p:nvPr>
        </p:nvSpPr>
        <p:spPr/>
        <p:txBody>
          <a:bodyPr/>
          <a:lstStyle/>
          <a:p>
            <a:fld id="{82E570C1-3C12-4BFA-85F5-E4A9021C7885}" type="slidenum">
              <a:rPr lang="en-IN" smtClean="0"/>
              <a:t>‹#›</a:t>
            </a:fld>
            <a:endParaRPr lang="en-IN"/>
          </a:p>
        </p:txBody>
      </p:sp>
    </p:spTree>
    <p:extLst>
      <p:ext uri="{BB962C8B-B14F-4D97-AF65-F5344CB8AC3E}">
        <p14:creationId xmlns:p14="http://schemas.microsoft.com/office/powerpoint/2010/main" val="12490609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FBA95A2-FABB-4C41-8C2D-7D264C1C8E7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9146746-099E-402B-8C13-EFA83B4023B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DFD2443-7653-4353-9AE7-6B36692A3638}"/>
              </a:ext>
            </a:extLst>
          </p:cNvPr>
          <p:cNvSpPr>
            <a:spLocks noGrp="1"/>
          </p:cNvSpPr>
          <p:nvPr>
            <p:ph type="dt" sz="half" idx="10"/>
          </p:nvPr>
        </p:nvSpPr>
        <p:spPr/>
        <p:txBody>
          <a:bodyPr/>
          <a:lstStyle/>
          <a:p>
            <a:fld id="{10E08309-22A8-41E5-A3D3-3389A7A13E21}" type="datetimeFigureOut">
              <a:rPr lang="en-IN" smtClean="0"/>
              <a:t>28-04-2022</a:t>
            </a:fld>
            <a:endParaRPr lang="en-IN"/>
          </a:p>
        </p:txBody>
      </p:sp>
      <p:sp>
        <p:nvSpPr>
          <p:cNvPr id="5" name="Footer Placeholder 4">
            <a:extLst>
              <a:ext uri="{FF2B5EF4-FFF2-40B4-BE49-F238E27FC236}">
                <a16:creationId xmlns:a16="http://schemas.microsoft.com/office/drawing/2014/main" id="{FD83292A-AFEC-4D42-B03A-2F6DAE8BA64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7C914FD-22D9-4B89-8D9D-CC8B13A394F8}"/>
              </a:ext>
            </a:extLst>
          </p:cNvPr>
          <p:cNvSpPr>
            <a:spLocks noGrp="1"/>
          </p:cNvSpPr>
          <p:nvPr>
            <p:ph type="sldNum" sz="quarter" idx="12"/>
          </p:nvPr>
        </p:nvSpPr>
        <p:spPr/>
        <p:txBody>
          <a:bodyPr/>
          <a:lstStyle/>
          <a:p>
            <a:fld id="{82E570C1-3C12-4BFA-85F5-E4A9021C7885}" type="slidenum">
              <a:rPr lang="en-IN" smtClean="0"/>
              <a:t>‹#›</a:t>
            </a:fld>
            <a:endParaRPr lang="en-IN"/>
          </a:p>
        </p:txBody>
      </p:sp>
    </p:spTree>
    <p:extLst>
      <p:ext uri="{BB962C8B-B14F-4D97-AF65-F5344CB8AC3E}">
        <p14:creationId xmlns:p14="http://schemas.microsoft.com/office/powerpoint/2010/main" val="15767469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ection Break w/ Image">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96A1E487-F2EC-4AB0-B146-A17F2F22E5AE}"/>
              </a:ext>
            </a:extLst>
          </p:cNvPr>
          <p:cNvSpPr>
            <a:spLocks noGrp="1"/>
          </p:cNvSpPr>
          <p:nvPr>
            <p:ph type="pic" sz="quarter" idx="12" hasCustomPrompt="1"/>
          </p:nvPr>
        </p:nvSpPr>
        <p:spPr>
          <a:xfrm>
            <a:off x="0" y="0"/>
            <a:ext cx="12192000" cy="6857999"/>
          </a:xfrm>
          <a:solidFill>
            <a:schemeClr val="accent2">
              <a:lumMod val="60000"/>
              <a:lumOff val="40000"/>
            </a:schemeClr>
          </a:solidFill>
        </p:spPr>
        <p:txBody>
          <a:bodyPr/>
          <a:lstStyle>
            <a:lvl1pPr algn="ctr">
              <a:buFontTx/>
              <a:buNone/>
              <a:defRPr>
                <a:solidFill>
                  <a:schemeClr val="accent2">
                    <a:lumMod val="60000"/>
                    <a:lumOff val="40000"/>
                  </a:schemeClr>
                </a:solidFill>
                <a:latin typeface="+mn-lt"/>
              </a:defRPr>
            </a:lvl1pPr>
          </a:lstStyle>
          <a:p>
            <a:r>
              <a:rPr lang="en-US" dirty="0"/>
              <a:t>picture</a:t>
            </a:r>
          </a:p>
        </p:txBody>
      </p:sp>
      <p:sp>
        <p:nvSpPr>
          <p:cNvPr id="16" name="Text Placeholder 15">
            <a:extLst>
              <a:ext uri="{FF2B5EF4-FFF2-40B4-BE49-F238E27FC236}">
                <a16:creationId xmlns:a16="http://schemas.microsoft.com/office/drawing/2014/main" id="{80296D4C-4C11-4F2C-B095-9DC1C6CCAD52}"/>
              </a:ext>
            </a:extLst>
          </p:cNvPr>
          <p:cNvSpPr>
            <a:spLocks noGrp="1"/>
          </p:cNvSpPr>
          <p:nvPr>
            <p:ph type="body" sz="quarter" idx="11" hasCustomPrompt="1"/>
          </p:nvPr>
        </p:nvSpPr>
        <p:spPr>
          <a:xfrm>
            <a:off x="4305069" y="3077822"/>
            <a:ext cx="1039006" cy="368878"/>
          </a:xfrm>
        </p:spPr>
        <p:txBody>
          <a:bodyPr/>
          <a:lstStyle>
            <a:lvl1pPr algn="r">
              <a:buFontTx/>
              <a:buNone/>
              <a:defRPr sz="2400" i="1">
                <a:solidFill>
                  <a:schemeClr val="accent3">
                    <a:lumMod val="20000"/>
                    <a:lumOff val="80000"/>
                  </a:schemeClr>
                </a:solidFill>
                <a:latin typeface="+mn-lt"/>
              </a:defRPr>
            </a:lvl1pPr>
          </a:lstStyle>
          <a:p>
            <a:pPr lvl="0"/>
            <a:r>
              <a:rPr lang="en-US" dirty="0"/>
              <a:t>subtitle</a:t>
            </a:r>
          </a:p>
        </p:txBody>
      </p:sp>
      <p:sp>
        <p:nvSpPr>
          <p:cNvPr id="2" name="Title 1">
            <a:extLst>
              <a:ext uri="{FF2B5EF4-FFF2-40B4-BE49-F238E27FC236}">
                <a16:creationId xmlns:a16="http://schemas.microsoft.com/office/drawing/2014/main" id="{3A211C2A-C68C-42C1-908C-D8A132FBB937}"/>
              </a:ext>
            </a:extLst>
          </p:cNvPr>
          <p:cNvSpPr>
            <a:spLocks noGrp="1"/>
          </p:cNvSpPr>
          <p:nvPr>
            <p:ph type="title" hasCustomPrompt="1"/>
          </p:nvPr>
        </p:nvSpPr>
        <p:spPr>
          <a:xfrm>
            <a:off x="5502299" y="2966697"/>
            <a:ext cx="2722422" cy="591127"/>
          </a:xfrm>
        </p:spPr>
        <p:txBody>
          <a:bodyPr vert="horz" lIns="0" tIns="0" rIns="0" bIns="0" rtlCol="0">
            <a:noAutofit/>
          </a:bodyPr>
          <a:lstStyle>
            <a:lvl1pPr>
              <a:defRPr lang="en-US" sz="4000" cap="all" baseline="0">
                <a:solidFill>
                  <a:schemeClr val="accent3">
                    <a:lumMod val="20000"/>
                    <a:lumOff val="80000"/>
                  </a:schemeClr>
                </a:solidFill>
                <a:latin typeface="+mj-lt"/>
                <a:ea typeface="+mn-ea"/>
                <a:cs typeface="+mn-cs"/>
              </a:defRPr>
            </a:lvl1pPr>
          </a:lstStyle>
          <a:p>
            <a:pPr marL="228600" lvl="0" indent="-228600">
              <a:spcBef>
                <a:spcPts val="1000"/>
              </a:spcBef>
              <a:buFontTx/>
            </a:pPr>
            <a:r>
              <a:rPr lang="en-US" dirty="0"/>
              <a:t>title</a:t>
            </a:r>
          </a:p>
        </p:txBody>
      </p:sp>
    </p:spTree>
    <p:extLst>
      <p:ext uri="{BB962C8B-B14F-4D97-AF65-F5344CB8AC3E}">
        <p14:creationId xmlns:p14="http://schemas.microsoft.com/office/powerpoint/2010/main" val="42891782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4B978-9060-4A04-BC8F-C301F8D26EA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36C3AD0-362C-49FB-9086-CB8D0790F6F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C4D5D8B-4502-40D9-B0CB-0B5C3876E179}"/>
              </a:ext>
            </a:extLst>
          </p:cNvPr>
          <p:cNvSpPr>
            <a:spLocks noGrp="1"/>
          </p:cNvSpPr>
          <p:nvPr>
            <p:ph type="dt" sz="half" idx="10"/>
          </p:nvPr>
        </p:nvSpPr>
        <p:spPr/>
        <p:txBody>
          <a:bodyPr/>
          <a:lstStyle/>
          <a:p>
            <a:fld id="{10E08309-22A8-41E5-A3D3-3389A7A13E21}" type="datetimeFigureOut">
              <a:rPr lang="en-IN" smtClean="0"/>
              <a:t>28-04-2022</a:t>
            </a:fld>
            <a:endParaRPr lang="en-IN"/>
          </a:p>
        </p:txBody>
      </p:sp>
      <p:sp>
        <p:nvSpPr>
          <p:cNvPr id="5" name="Footer Placeholder 4">
            <a:extLst>
              <a:ext uri="{FF2B5EF4-FFF2-40B4-BE49-F238E27FC236}">
                <a16:creationId xmlns:a16="http://schemas.microsoft.com/office/drawing/2014/main" id="{0C628764-A956-4DFE-B933-81B927EB19A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C050B54-CA4D-4825-AE64-48F137CA6A57}"/>
              </a:ext>
            </a:extLst>
          </p:cNvPr>
          <p:cNvSpPr>
            <a:spLocks noGrp="1"/>
          </p:cNvSpPr>
          <p:nvPr>
            <p:ph type="sldNum" sz="quarter" idx="12"/>
          </p:nvPr>
        </p:nvSpPr>
        <p:spPr/>
        <p:txBody>
          <a:bodyPr/>
          <a:lstStyle/>
          <a:p>
            <a:fld id="{82E570C1-3C12-4BFA-85F5-E4A9021C7885}" type="slidenum">
              <a:rPr lang="en-IN" smtClean="0"/>
              <a:t>‹#›</a:t>
            </a:fld>
            <a:endParaRPr lang="en-IN"/>
          </a:p>
        </p:txBody>
      </p:sp>
    </p:spTree>
    <p:extLst>
      <p:ext uri="{BB962C8B-B14F-4D97-AF65-F5344CB8AC3E}">
        <p14:creationId xmlns:p14="http://schemas.microsoft.com/office/powerpoint/2010/main" val="1051210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24F59-18DB-4461-915E-541998D8DBA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442A967-20DA-4C45-972A-80001912AFE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3FA4C0-2B8F-48A6-AAA3-AF61E022CC33}"/>
              </a:ext>
            </a:extLst>
          </p:cNvPr>
          <p:cNvSpPr>
            <a:spLocks noGrp="1"/>
          </p:cNvSpPr>
          <p:nvPr>
            <p:ph type="dt" sz="half" idx="10"/>
          </p:nvPr>
        </p:nvSpPr>
        <p:spPr/>
        <p:txBody>
          <a:bodyPr/>
          <a:lstStyle/>
          <a:p>
            <a:fld id="{10E08309-22A8-41E5-A3D3-3389A7A13E21}" type="datetimeFigureOut">
              <a:rPr lang="en-IN" smtClean="0"/>
              <a:t>28-04-2022</a:t>
            </a:fld>
            <a:endParaRPr lang="en-IN"/>
          </a:p>
        </p:txBody>
      </p:sp>
      <p:sp>
        <p:nvSpPr>
          <p:cNvPr id="5" name="Footer Placeholder 4">
            <a:extLst>
              <a:ext uri="{FF2B5EF4-FFF2-40B4-BE49-F238E27FC236}">
                <a16:creationId xmlns:a16="http://schemas.microsoft.com/office/drawing/2014/main" id="{BA255856-E54F-4F74-86B7-09274FD0BFD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4042240-9D3E-4431-925E-B2C7E4DB416A}"/>
              </a:ext>
            </a:extLst>
          </p:cNvPr>
          <p:cNvSpPr>
            <a:spLocks noGrp="1"/>
          </p:cNvSpPr>
          <p:nvPr>
            <p:ph type="sldNum" sz="quarter" idx="12"/>
          </p:nvPr>
        </p:nvSpPr>
        <p:spPr/>
        <p:txBody>
          <a:bodyPr/>
          <a:lstStyle/>
          <a:p>
            <a:fld id="{82E570C1-3C12-4BFA-85F5-E4A9021C7885}" type="slidenum">
              <a:rPr lang="en-IN" smtClean="0"/>
              <a:t>‹#›</a:t>
            </a:fld>
            <a:endParaRPr lang="en-IN"/>
          </a:p>
        </p:txBody>
      </p:sp>
    </p:spTree>
    <p:extLst>
      <p:ext uri="{BB962C8B-B14F-4D97-AF65-F5344CB8AC3E}">
        <p14:creationId xmlns:p14="http://schemas.microsoft.com/office/powerpoint/2010/main" val="2648132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5BA87-3305-4F8D-BFAB-B9083289D34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4976BC1-442E-48BC-893A-ADCBFBA71BA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C8D8356-AD2D-4D1A-9063-ED866CF5F5C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EE6F7C4-3F37-4F3D-897B-E5503B44D31C}"/>
              </a:ext>
            </a:extLst>
          </p:cNvPr>
          <p:cNvSpPr>
            <a:spLocks noGrp="1"/>
          </p:cNvSpPr>
          <p:nvPr>
            <p:ph type="dt" sz="half" idx="10"/>
          </p:nvPr>
        </p:nvSpPr>
        <p:spPr/>
        <p:txBody>
          <a:bodyPr/>
          <a:lstStyle/>
          <a:p>
            <a:fld id="{10E08309-22A8-41E5-A3D3-3389A7A13E21}" type="datetimeFigureOut">
              <a:rPr lang="en-IN" smtClean="0"/>
              <a:t>28-04-2022</a:t>
            </a:fld>
            <a:endParaRPr lang="en-IN"/>
          </a:p>
        </p:txBody>
      </p:sp>
      <p:sp>
        <p:nvSpPr>
          <p:cNvPr id="6" name="Footer Placeholder 5">
            <a:extLst>
              <a:ext uri="{FF2B5EF4-FFF2-40B4-BE49-F238E27FC236}">
                <a16:creationId xmlns:a16="http://schemas.microsoft.com/office/drawing/2014/main" id="{1EEBADAA-A14A-494A-9D10-7ED5A5C4049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E0535C9-A648-4B3C-B340-5C327950ED05}"/>
              </a:ext>
            </a:extLst>
          </p:cNvPr>
          <p:cNvSpPr>
            <a:spLocks noGrp="1"/>
          </p:cNvSpPr>
          <p:nvPr>
            <p:ph type="sldNum" sz="quarter" idx="12"/>
          </p:nvPr>
        </p:nvSpPr>
        <p:spPr/>
        <p:txBody>
          <a:bodyPr/>
          <a:lstStyle/>
          <a:p>
            <a:fld id="{82E570C1-3C12-4BFA-85F5-E4A9021C7885}" type="slidenum">
              <a:rPr lang="en-IN" smtClean="0"/>
              <a:t>‹#›</a:t>
            </a:fld>
            <a:endParaRPr lang="en-IN"/>
          </a:p>
        </p:txBody>
      </p:sp>
    </p:spTree>
    <p:extLst>
      <p:ext uri="{BB962C8B-B14F-4D97-AF65-F5344CB8AC3E}">
        <p14:creationId xmlns:p14="http://schemas.microsoft.com/office/powerpoint/2010/main" val="5823337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4738C-0556-4D6D-AEFE-E6567557447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BD3A91F-519D-40BA-B4B4-50EE0661A3C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513B6-74B5-4383-9241-68FED4A6B9B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62639D9-F31B-46A6-ACFC-1115675FB92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FFAE1A8-60C6-4681-AA23-6A22230693C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A7B371B-62C3-44C2-828C-2CA32C381D09}"/>
              </a:ext>
            </a:extLst>
          </p:cNvPr>
          <p:cNvSpPr>
            <a:spLocks noGrp="1"/>
          </p:cNvSpPr>
          <p:nvPr>
            <p:ph type="dt" sz="half" idx="10"/>
          </p:nvPr>
        </p:nvSpPr>
        <p:spPr/>
        <p:txBody>
          <a:bodyPr/>
          <a:lstStyle/>
          <a:p>
            <a:fld id="{10E08309-22A8-41E5-A3D3-3389A7A13E21}" type="datetimeFigureOut">
              <a:rPr lang="en-IN" smtClean="0"/>
              <a:t>28-04-2022</a:t>
            </a:fld>
            <a:endParaRPr lang="en-IN"/>
          </a:p>
        </p:txBody>
      </p:sp>
      <p:sp>
        <p:nvSpPr>
          <p:cNvPr id="8" name="Footer Placeholder 7">
            <a:extLst>
              <a:ext uri="{FF2B5EF4-FFF2-40B4-BE49-F238E27FC236}">
                <a16:creationId xmlns:a16="http://schemas.microsoft.com/office/drawing/2014/main" id="{2B160735-E380-45DF-B5BD-F79E61E0CC3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3DF3A00-D778-49D0-A58D-B109F6ABEC98}"/>
              </a:ext>
            </a:extLst>
          </p:cNvPr>
          <p:cNvSpPr>
            <a:spLocks noGrp="1"/>
          </p:cNvSpPr>
          <p:nvPr>
            <p:ph type="sldNum" sz="quarter" idx="12"/>
          </p:nvPr>
        </p:nvSpPr>
        <p:spPr/>
        <p:txBody>
          <a:bodyPr/>
          <a:lstStyle/>
          <a:p>
            <a:fld id="{82E570C1-3C12-4BFA-85F5-E4A9021C7885}" type="slidenum">
              <a:rPr lang="en-IN" smtClean="0"/>
              <a:t>‹#›</a:t>
            </a:fld>
            <a:endParaRPr lang="en-IN"/>
          </a:p>
        </p:txBody>
      </p:sp>
    </p:spTree>
    <p:extLst>
      <p:ext uri="{BB962C8B-B14F-4D97-AF65-F5344CB8AC3E}">
        <p14:creationId xmlns:p14="http://schemas.microsoft.com/office/powerpoint/2010/main" val="26899307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46CD5-C8D8-4644-9D7C-362AB09FBEF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E7A738F-92E0-43B8-B89C-56D37F26480D}"/>
              </a:ext>
            </a:extLst>
          </p:cNvPr>
          <p:cNvSpPr>
            <a:spLocks noGrp="1"/>
          </p:cNvSpPr>
          <p:nvPr>
            <p:ph type="dt" sz="half" idx="10"/>
          </p:nvPr>
        </p:nvSpPr>
        <p:spPr/>
        <p:txBody>
          <a:bodyPr/>
          <a:lstStyle/>
          <a:p>
            <a:fld id="{10E08309-22A8-41E5-A3D3-3389A7A13E21}" type="datetimeFigureOut">
              <a:rPr lang="en-IN" smtClean="0"/>
              <a:t>28-04-2022</a:t>
            </a:fld>
            <a:endParaRPr lang="en-IN"/>
          </a:p>
        </p:txBody>
      </p:sp>
      <p:sp>
        <p:nvSpPr>
          <p:cNvPr id="4" name="Footer Placeholder 3">
            <a:extLst>
              <a:ext uri="{FF2B5EF4-FFF2-40B4-BE49-F238E27FC236}">
                <a16:creationId xmlns:a16="http://schemas.microsoft.com/office/drawing/2014/main" id="{458B14A3-CA35-49CC-9D25-777B9A93361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9D0A538-7B81-4CB4-B299-34F6FC0C5516}"/>
              </a:ext>
            </a:extLst>
          </p:cNvPr>
          <p:cNvSpPr>
            <a:spLocks noGrp="1"/>
          </p:cNvSpPr>
          <p:nvPr>
            <p:ph type="sldNum" sz="quarter" idx="12"/>
          </p:nvPr>
        </p:nvSpPr>
        <p:spPr/>
        <p:txBody>
          <a:bodyPr/>
          <a:lstStyle/>
          <a:p>
            <a:fld id="{82E570C1-3C12-4BFA-85F5-E4A9021C7885}" type="slidenum">
              <a:rPr lang="en-IN" smtClean="0"/>
              <a:t>‹#›</a:t>
            </a:fld>
            <a:endParaRPr lang="en-IN"/>
          </a:p>
        </p:txBody>
      </p:sp>
    </p:spTree>
    <p:extLst>
      <p:ext uri="{BB962C8B-B14F-4D97-AF65-F5344CB8AC3E}">
        <p14:creationId xmlns:p14="http://schemas.microsoft.com/office/powerpoint/2010/main" val="6303391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44C00-E6BD-429E-84F1-4D461631BFA9}"/>
              </a:ext>
            </a:extLst>
          </p:cNvPr>
          <p:cNvSpPr>
            <a:spLocks noGrp="1"/>
          </p:cNvSpPr>
          <p:nvPr>
            <p:ph type="dt" sz="half" idx="10"/>
          </p:nvPr>
        </p:nvSpPr>
        <p:spPr/>
        <p:txBody>
          <a:bodyPr/>
          <a:lstStyle/>
          <a:p>
            <a:fld id="{10E08309-22A8-41E5-A3D3-3389A7A13E21}" type="datetimeFigureOut">
              <a:rPr lang="en-IN" smtClean="0"/>
              <a:t>28-04-2022</a:t>
            </a:fld>
            <a:endParaRPr lang="en-IN"/>
          </a:p>
        </p:txBody>
      </p:sp>
      <p:sp>
        <p:nvSpPr>
          <p:cNvPr id="3" name="Footer Placeholder 2">
            <a:extLst>
              <a:ext uri="{FF2B5EF4-FFF2-40B4-BE49-F238E27FC236}">
                <a16:creationId xmlns:a16="http://schemas.microsoft.com/office/drawing/2014/main" id="{D1F2E28D-9DCF-4407-89B2-6A0356483A8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4D9BCD5-AD77-4992-81D1-C4DD10DB14D4}"/>
              </a:ext>
            </a:extLst>
          </p:cNvPr>
          <p:cNvSpPr>
            <a:spLocks noGrp="1"/>
          </p:cNvSpPr>
          <p:nvPr>
            <p:ph type="sldNum" sz="quarter" idx="12"/>
          </p:nvPr>
        </p:nvSpPr>
        <p:spPr/>
        <p:txBody>
          <a:bodyPr/>
          <a:lstStyle/>
          <a:p>
            <a:fld id="{82E570C1-3C12-4BFA-85F5-E4A9021C7885}" type="slidenum">
              <a:rPr lang="en-IN" smtClean="0"/>
              <a:t>‹#›</a:t>
            </a:fld>
            <a:endParaRPr lang="en-IN"/>
          </a:p>
        </p:txBody>
      </p:sp>
    </p:spTree>
    <p:extLst>
      <p:ext uri="{BB962C8B-B14F-4D97-AF65-F5344CB8AC3E}">
        <p14:creationId xmlns:p14="http://schemas.microsoft.com/office/powerpoint/2010/main" val="37928985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C32EF-88D7-4577-8487-06D7822040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751E12B-6D36-4F83-9CE8-02B04085AEA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F4FFB5A-A6C8-41CD-B2AE-B0D87AF134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5165C6-22FF-4406-AEB1-5810533F4609}"/>
              </a:ext>
            </a:extLst>
          </p:cNvPr>
          <p:cNvSpPr>
            <a:spLocks noGrp="1"/>
          </p:cNvSpPr>
          <p:nvPr>
            <p:ph type="dt" sz="half" idx="10"/>
          </p:nvPr>
        </p:nvSpPr>
        <p:spPr/>
        <p:txBody>
          <a:bodyPr/>
          <a:lstStyle/>
          <a:p>
            <a:fld id="{10E08309-22A8-41E5-A3D3-3389A7A13E21}" type="datetimeFigureOut">
              <a:rPr lang="en-IN" smtClean="0"/>
              <a:t>28-04-2022</a:t>
            </a:fld>
            <a:endParaRPr lang="en-IN"/>
          </a:p>
        </p:txBody>
      </p:sp>
      <p:sp>
        <p:nvSpPr>
          <p:cNvPr id="6" name="Footer Placeholder 5">
            <a:extLst>
              <a:ext uri="{FF2B5EF4-FFF2-40B4-BE49-F238E27FC236}">
                <a16:creationId xmlns:a16="http://schemas.microsoft.com/office/drawing/2014/main" id="{757BAAA5-E09F-4264-BC27-60DB1CBFAED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57DCB6B-A6BC-4A2C-9A14-4BAE49633003}"/>
              </a:ext>
            </a:extLst>
          </p:cNvPr>
          <p:cNvSpPr>
            <a:spLocks noGrp="1"/>
          </p:cNvSpPr>
          <p:nvPr>
            <p:ph type="sldNum" sz="quarter" idx="12"/>
          </p:nvPr>
        </p:nvSpPr>
        <p:spPr/>
        <p:txBody>
          <a:bodyPr/>
          <a:lstStyle/>
          <a:p>
            <a:fld id="{82E570C1-3C12-4BFA-85F5-E4A9021C7885}" type="slidenum">
              <a:rPr lang="en-IN" smtClean="0"/>
              <a:t>‹#›</a:t>
            </a:fld>
            <a:endParaRPr lang="en-IN"/>
          </a:p>
        </p:txBody>
      </p:sp>
    </p:spTree>
    <p:extLst>
      <p:ext uri="{BB962C8B-B14F-4D97-AF65-F5344CB8AC3E}">
        <p14:creationId xmlns:p14="http://schemas.microsoft.com/office/powerpoint/2010/main" val="37809282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BBF31-F2EB-438F-9D53-89306D51D7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4B38734-EF62-403A-8354-9627884A1DF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D689D5A-0D48-490F-BDF9-59DC2B1C3B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E70C37-E4B0-4A28-8056-690F0030B925}"/>
              </a:ext>
            </a:extLst>
          </p:cNvPr>
          <p:cNvSpPr>
            <a:spLocks noGrp="1"/>
          </p:cNvSpPr>
          <p:nvPr>
            <p:ph type="dt" sz="half" idx="10"/>
          </p:nvPr>
        </p:nvSpPr>
        <p:spPr/>
        <p:txBody>
          <a:bodyPr/>
          <a:lstStyle/>
          <a:p>
            <a:fld id="{10E08309-22A8-41E5-A3D3-3389A7A13E21}" type="datetimeFigureOut">
              <a:rPr lang="en-IN" smtClean="0"/>
              <a:t>28-04-2022</a:t>
            </a:fld>
            <a:endParaRPr lang="en-IN"/>
          </a:p>
        </p:txBody>
      </p:sp>
      <p:sp>
        <p:nvSpPr>
          <p:cNvPr id="6" name="Footer Placeholder 5">
            <a:extLst>
              <a:ext uri="{FF2B5EF4-FFF2-40B4-BE49-F238E27FC236}">
                <a16:creationId xmlns:a16="http://schemas.microsoft.com/office/drawing/2014/main" id="{179B8081-D122-4403-9757-BE5C576FAC6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4225E71-A1F1-41FC-AB29-0C998B6B2325}"/>
              </a:ext>
            </a:extLst>
          </p:cNvPr>
          <p:cNvSpPr>
            <a:spLocks noGrp="1"/>
          </p:cNvSpPr>
          <p:nvPr>
            <p:ph type="sldNum" sz="quarter" idx="12"/>
          </p:nvPr>
        </p:nvSpPr>
        <p:spPr/>
        <p:txBody>
          <a:bodyPr/>
          <a:lstStyle/>
          <a:p>
            <a:fld id="{82E570C1-3C12-4BFA-85F5-E4A9021C7885}" type="slidenum">
              <a:rPr lang="en-IN" smtClean="0"/>
              <a:t>‹#›</a:t>
            </a:fld>
            <a:endParaRPr lang="en-IN"/>
          </a:p>
        </p:txBody>
      </p:sp>
    </p:spTree>
    <p:extLst>
      <p:ext uri="{BB962C8B-B14F-4D97-AF65-F5344CB8AC3E}">
        <p14:creationId xmlns:p14="http://schemas.microsoft.com/office/powerpoint/2010/main" val="35044626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13E699B-C9B1-407C-9863-C4644D5E54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EA0FDE0-4C7C-495E-BC97-46571756AA0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B4AB151-A1B4-4980-BD46-010225FBDCA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E08309-22A8-41E5-A3D3-3389A7A13E21}" type="datetimeFigureOut">
              <a:rPr lang="en-IN" smtClean="0"/>
              <a:t>28-04-2022</a:t>
            </a:fld>
            <a:endParaRPr lang="en-IN"/>
          </a:p>
        </p:txBody>
      </p:sp>
      <p:sp>
        <p:nvSpPr>
          <p:cNvPr id="5" name="Footer Placeholder 4">
            <a:extLst>
              <a:ext uri="{FF2B5EF4-FFF2-40B4-BE49-F238E27FC236}">
                <a16:creationId xmlns:a16="http://schemas.microsoft.com/office/drawing/2014/main" id="{D06F93A7-56D1-4BFB-8454-184205958AC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6B657D0-D3F8-400C-A3B5-0ADD86426F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E570C1-3C12-4BFA-85F5-E4A9021C7885}" type="slidenum">
              <a:rPr lang="en-IN" smtClean="0"/>
              <a:t>‹#›</a:t>
            </a:fld>
            <a:endParaRPr lang="en-IN"/>
          </a:p>
        </p:txBody>
      </p:sp>
    </p:spTree>
    <p:extLst>
      <p:ext uri="{BB962C8B-B14F-4D97-AF65-F5344CB8AC3E}">
        <p14:creationId xmlns:p14="http://schemas.microsoft.com/office/powerpoint/2010/main" val="40413883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12.xml"/><Relationship Id="rId6" Type="http://schemas.openxmlformats.org/officeDocument/2006/relationships/image" Target="../media/image2.png"/><Relationship Id="rId5" Type="http://schemas.openxmlformats.org/officeDocument/2006/relationships/image" Target="../media/image3.jpg"/><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jpg"/><Relationship Id="rId1" Type="http://schemas.openxmlformats.org/officeDocument/2006/relationships/slideLayout" Target="../slideLayouts/slideLayout12.xml"/><Relationship Id="rId5" Type="http://schemas.openxmlformats.org/officeDocument/2006/relationships/image" Target="../media/image2.png"/><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8.jpeg"/><Relationship Id="rId1" Type="http://schemas.openxmlformats.org/officeDocument/2006/relationships/slideLayout" Target="../slideLayouts/slideLayout12.xml"/><Relationship Id="rId5" Type="http://schemas.openxmlformats.org/officeDocument/2006/relationships/image" Target="../media/image2.png"/><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3.jp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jp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3.jp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2.png"/><Relationship Id="rId7" Type="http://schemas.openxmlformats.org/officeDocument/2006/relationships/image" Target="../media/image16.jpg"/><Relationship Id="rId2" Type="http://schemas.openxmlformats.org/officeDocument/2006/relationships/image" Target="../media/image4.jpg"/><Relationship Id="rId1" Type="http://schemas.openxmlformats.org/officeDocument/2006/relationships/slideLayout" Target="../slideLayouts/slideLayout2.xml"/><Relationship Id="rId6" Type="http://schemas.openxmlformats.org/officeDocument/2006/relationships/image" Target="../media/image15.jpg"/><Relationship Id="rId5" Type="http://schemas.openxmlformats.org/officeDocument/2006/relationships/image" Target="../media/image14.jp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2B0C8-6731-4700-9EAF-C4FA3EBD9470}"/>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2CA83B09-1066-420F-8BED-8EFD227D01BD}"/>
              </a:ext>
            </a:extLst>
          </p:cNvPr>
          <p:cNvSpPr>
            <a:spLocks noGrp="1"/>
          </p:cNvSpPr>
          <p:nvPr>
            <p:ph type="subTitle" idx="1"/>
          </p:nvPr>
        </p:nvSpPr>
        <p:spPr/>
        <p:txBody>
          <a:bodyPr/>
          <a:lstStyle/>
          <a:p>
            <a:endParaRPr lang="en-IN"/>
          </a:p>
        </p:txBody>
      </p:sp>
      <p:sp>
        <p:nvSpPr>
          <p:cNvPr id="7" name="TextBox 6">
            <a:extLst>
              <a:ext uri="{FF2B5EF4-FFF2-40B4-BE49-F238E27FC236}">
                <a16:creationId xmlns:a16="http://schemas.microsoft.com/office/drawing/2014/main" id="{FA9DB868-68B3-47C0-9D12-93E955168D40}"/>
              </a:ext>
            </a:extLst>
          </p:cNvPr>
          <p:cNvSpPr txBox="1"/>
          <p:nvPr/>
        </p:nvSpPr>
        <p:spPr>
          <a:xfrm>
            <a:off x="439948" y="2306261"/>
            <a:ext cx="11153954" cy="2123658"/>
          </a:xfrm>
          <a:prstGeom prst="rect">
            <a:avLst/>
          </a:prstGeom>
          <a:noFill/>
        </p:spPr>
        <p:txBody>
          <a:bodyPr wrap="square">
            <a:spAutoFit/>
          </a:bodyPr>
          <a:lstStyle/>
          <a:p>
            <a:pPr algn="ctr"/>
            <a:r>
              <a:rPr lang="en-US" sz="4400" b="1" kern="2400" dirty="0">
                <a:effectLst/>
                <a:latin typeface="Times New Roman" panose="02020603050405020304" pitchFamily="18" charset="0"/>
                <a:ea typeface="MS Mincho" panose="02020609040205080304" pitchFamily="49" charset="-128"/>
                <a:cs typeface="Times New Roman" panose="02020603050405020304" pitchFamily="18" charset="0"/>
              </a:rPr>
              <a:t>An Automated Cost Prediction in Uber/Call Taxi Using Machine Learning Algorithm </a:t>
            </a:r>
            <a:endParaRPr lang="en-IN" sz="4400" b="1" dirty="0">
              <a:effectLst/>
              <a:latin typeface="Times New Roman" panose="02020603050405020304" pitchFamily="18" charset="0"/>
              <a:ea typeface="SimSun" panose="02010600030101010101" pitchFamily="2" charset="-122"/>
              <a:cs typeface="Times New Roman" panose="02020603050405020304" pitchFamily="18" charset="0"/>
            </a:endParaRPr>
          </a:p>
          <a:p>
            <a:pPr algn="ctr"/>
            <a:r>
              <a:rPr lang="en-IN" sz="4400" b="1" dirty="0">
                <a:latin typeface="Times New Roman" panose="02020603050405020304" pitchFamily="18" charset="0"/>
                <a:cs typeface="Times New Roman" panose="02020603050405020304" pitchFamily="18" charset="0"/>
              </a:rPr>
              <a:t> </a:t>
            </a:r>
            <a:r>
              <a:rPr lang="en-IN" sz="3200" b="1" dirty="0">
                <a:latin typeface="Times New Roman" panose="02020603050405020304" pitchFamily="18" charset="0"/>
                <a:cs typeface="Times New Roman" panose="02020603050405020304" pitchFamily="18" charset="0"/>
              </a:rPr>
              <a:t>Paper Id : 291</a:t>
            </a:r>
          </a:p>
        </p:txBody>
      </p:sp>
      <p:sp>
        <p:nvSpPr>
          <p:cNvPr id="12" name="TextBox 11">
            <a:extLst>
              <a:ext uri="{FF2B5EF4-FFF2-40B4-BE49-F238E27FC236}">
                <a16:creationId xmlns:a16="http://schemas.microsoft.com/office/drawing/2014/main" id="{C7F48D6A-A64A-4573-8FD7-D50AE31DC446}"/>
              </a:ext>
            </a:extLst>
          </p:cNvPr>
          <p:cNvSpPr txBox="1"/>
          <p:nvPr/>
        </p:nvSpPr>
        <p:spPr>
          <a:xfrm>
            <a:off x="8816196" y="4903738"/>
            <a:ext cx="3459194" cy="2031325"/>
          </a:xfrm>
          <a:prstGeom prst="rect">
            <a:avLst/>
          </a:prstGeom>
          <a:noFill/>
        </p:spPr>
        <p:txBody>
          <a:bodyPr wrap="square">
            <a:spAutoFit/>
          </a:bodyPr>
          <a:lstStyle/>
          <a:p>
            <a:r>
              <a:rPr lang="en-US" sz="2400" dirty="0">
                <a:effectLst/>
                <a:latin typeface="Times New Roman" panose="02020603050405020304" pitchFamily="18" charset="0"/>
                <a:ea typeface="SimSun" panose="02010600030101010101" pitchFamily="2" charset="-122"/>
              </a:rPr>
              <a:t>Presented by:</a:t>
            </a:r>
            <a:br>
              <a:rPr lang="en-US" sz="2400" dirty="0">
                <a:effectLst/>
                <a:latin typeface="Times New Roman" panose="02020603050405020304" pitchFamily="18" charset="0"/>
                <a:ea typeface="SimSun" panose="02010600030101010101" pitchFamily="2" charset="-122"/>
              </a:rPr>
            </a:br>
            <a:r>
              <a:rPr lang="en-US" sz="2400" dirty="0">
                <a:effectLst/>
                <a:latin typeface="Times New Roman" panose="02020603050405020304" pitchFamily="18" charset="0"/>
                <a:ea typeface="SimSun" panose="02010600030101010101" pitchFamily="2" charset="-122"/>
              </a:rPr>
              <a:t>R.Revanth Raj</a:t>
            </a:r>
          </a:p>
          <a:p>
            <a:r>
              <a:rPr lang="en-US" sz="1800" dirty="0">
                <a:effectLst/>
                <a:latin typeface="Times New Roman" panose="02020603050405020304" pitchFamily="18" charset="0"/>
                <a:ea typeface="SimSun" panose="02010600030101010101" pitchFamily="2" charset="-122"/>
              </a:rPr>
              <a:t>Kalasalingam Academy of Research and Education</a:t>
            </a:r>
            <a:br>
              <a:rPr lang="en-US" sz="1800" i="1" dirty="0">
                <a:effectLst/>
                <a:latin typeface="Times New Roman" panose="02020603050405020304" pitchFamily="18" charset="0"/>
                <a:ea typeface="SimSun" panose="02010600030101010101" pitchFamily="2" charset="-122"/>
              </a:rPr>
            </a:br>
            <a:r>
              <a:rPr lang="en-US" sz="1800" dirty="0">
                <a:effectLst/>
                <a:latin typeface="Times New Roman" panose="02020603050405020304" pitchFamily="18" charset="0"/>
                <a:ea typeface="SimSun" panose="02010600030101010101" pitchFamily="2" charset="-122"/>
              </a:rPr>
              <a:t>Anand Nagar, </a:t>
            </a:r>
            <a:r>
              <a:rPr lang="en-US" sz="1800" dirty="0" err="1">
                <a:effectLst/>
                <a:latin typeface="Times New Roman" panose="02020603050405020304" pitchFamily="18" charset="0"/>
                <a:ea typeface="SimSun" panose="02010600030101010101" pitchFamily="2" charset="-122"/>
              </a:rPr>
              <a:t>Krishnankoil</a:t>
            </a:r>
            <a:r>
              <a:rPr lang="en-US" sz="1800" dirty="0">
                <a:effectLst/>
                <a:latin typeface="Times New Roman" panose="02020603050405020304" pitchFamily="18" charset="0"/>
                <a:ea typeface="SimSun" panose="02010600030101010101" pitchFamily="2" charset="-122"/>
              </a:rPr>
              <a:t>, India</a:t>
            </a:r>
            <a:br>
              <a:rPr lang="en-US" sz="1800" dirty="0">
                <a:effectLst/>
                <a:latin typeface="Times New Roman" panose="02020603050405020304" pitchFamily="18" charset="0"/>
                <a:ea typeface="SimSun" panose="02010600030101010101" pitchFamily="2" charset="-122"/>
              </a:rPr>
            </a:br>
            <a:endParaRPr lang="en-US" sz="2400" dirty="0">
              <a:effectLst/>
              <a:latin typeface="Bell MT" panose="02020503060305020303" pitchFamily="18" charset="0"/>
              <a:ea typeface="SimSun" panose="02010600030101010101" pitchFamily="2" charset="-122"/>
            </a:endParaRPr>
          </a:p>
        </p:txBody>
      </p:sp>
      <p:pic>
        <p:nvPicPr>
          <p:cNvPr id="9" name="Picture 8">
            <a:extLst>
              <a:ext uri="{FF2B5EF4-FFF2-40B4-BE49-F238E27FC236}">
                <a16:creationId xmlns:a16="http://schemas.microsoft.com/office/drawing/2014/main" id="{36EBA368-A536-48F5-A9FA-F70754B180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11" name="TextBox 10">
            <a:extLst>
              <a:ext uri="{FF2B5EF4-FFF2-40B4-BE49-F238E27FC236}">
                <a16:creationId xmlns:a16="http://schemas.microsoft.com/office/drawing/2014/main" id="{E191652B-E6E0-4B39-9C01-32E18D51A48C}"/>
              </a:ext>
            </a:extLst>
          </p:cNvPr>
          <p:cNvSpPr txBox="1"/>
          <p:nvPr/>
        </p:nvSpPr>
        <p:spPr>
          <a:xfrm>
            <a:off x="1155940" y="1738631"/>
            <a:ext cx="10222302" cy="1938992"/>
          </a:xfrm>
          <a:prstGeom prst="rect">
            <a:avLst/>
          </a:prstGeom>
          <a:noFill/>
        </p:spPr>
        <p:txBody>
          <a:bodyPr wrap="square">
            <a:spAutoFit/>
          </a:bodyPr>
          <a:lstStyle/>
          <a:p>
            <a:pPr algn="ctr"/>
            <a:r>
              <a:rPr lang="en-US" sz="4000" b="1" kern="24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An Automated Cost Prediction in Uber/Call Taxi Using Machine Learning Algorithm </a:t>
            </a:r>
            <a:endParaRPr lang="en-IN" sz="4000" b="1" dirty="0">
              <a:solidFill>
                <a:schemeClr val="bg1"/>
              </a:solidFill>
              <a:effectLst/>
              <a:latin typeface="Times New Roman" panose="02020603050405020304" pitchFamily="18" charset="0"/>
              <a:ea typeface="SimSun" panose="02010600030101010101" pitchFamily="2" charset="-122"/>
              <a:cs typeface="Times New Roman" panose="02020603050405020304" pitchFamily="18" charset="0"/>
            </a:endParaRPr>
          </a:p>
          <a:p>
            <a:pPr algn="ctr"/>
            <a:r>
              <a:rPr lang="en-IN" sz="4000" b="1" dirty="0">
                <a:solidFill>
                  <a:schemeClr val="bg1"/>
                </a:solidFill>
                <a:latin typeface="Times New Roman" panose="02020603050405020304" pitchFamily="18" charset="0"/>
                <a:cs typeface="Times New Roman" panose="02020603050405020304" pitchFamily="18" charset="0"/>
              </a:rPr>
              <a:t> </a:t>
            </a:r>
            <a:r>
              <a:rPr lang="en-IN" sz="3200" b="1" dirty="0">
                <a:solidFill>
                  <a:schemeClr val="bg1"/>
                </a:solidFill>
                <a:latin typeface="Times New Roman" panose="02020603050405020304" pitchFamily="18" charset="0"/>
                <a:cs typeface="Times New Roman" panose="02020603050405020304" pitchFamily="18" charset="0"/>
              </a:rPr>
              <a:t>Paper Id : 291</a:t>
            </a:r>
          </a:p>
        </p:txBody>
      </p:sp>
      <p:sp>
        <p:nvSpPr>
          <p:cNvPr id="13" name="TextBox 12">
            <a:extLst>
              <a:ext uri="{FF2B5EF4-FFF2-40B4-BE49-F238E27FC236}">
                <a16:creationId xmlns:a16="http://schemas.microsoft.com/office/drawing/2014/main" id="{EE0BBBC9-2A19-4231-8C57-5CB44D86EFAF}"/>
              </a:ext>
            </a:extLst>
          </p:cNvPr>
          <p:cNvSpPr txBox="1"/>
          <p:nvPr/>
        </p:nvSpPr>
        <p:spPr>
          <a:xfrm>
            <a:off x="8401409" y="4765238"/>
            <a:ext cx="4552591" cy="1938992"/>
          </a:xfrm>
          <a:prstGeom prst="rect">
            <a:avLst/>
          </a:prstGeom>
          <a:noFill/>
        </p:spPr>
        <p:txBody>
          <a:bodyPr wrap="square">
            <a:spAutoFit/>
          </a:bodyPr>
          <a:lstStyle/>
          <a:p>
            <a:r>
              <a:rPr lang="en-US" sz="2400" dirty="0">
                <a:solidFill>
                  <a:schemeClr val="bg1"/>
                </a:solidFill>
                <a:effectLst/>
                <a:latin typeface="Times New Roman" panose="02020603050405020304" pitchFamily="18" charset="0"/>
                <a:ea typeface="SimSun" panose="02010600030101010101" pitchFamily="2" charset="-122"/>
              </a:rPr>
              <a:t>Presented by:</a:t>
            </a:r>
            <a:br>
              <a:rPr lang="en-US" sz="2400" dirty="0">
                <a:solidFill>
                  <a:schemeClr val="bg1"/>
                </a:solidFill>
                <a:effectLst/>
                <a:latin typeface="Times New Roman" panose="02020603050405020304" pitchFamily="18" charset="0"/>
                <a:ea typeface="SimSun" panose="02010600030101010101" pitchFamily="2" charset="-122"/>
              </a:rPr>
            </a:br>
            <a:r>
              <a:rPr lang="en-US" sz="2400" dirty="0">
                <a:solidFill>
                  <a:schemeClr val="bg1"/>
                </a:solidFill>
                <a:effectLst/>
                <a:latin typeface="Times New Roman" panose="02020603050405020304" pitchFamily="18" charset="0"/>
                <a:ea typeface="SimSun" panose="02010600030101010101" pitchFamily="2" charset="-122"/>
              </a:rPr>
              <a:t>R.Revanth Raj</a:t>
            </a:r>
          </a:p>
          <a:p>
            <a:r>
              <a:rPr lang="en-US" sz="2400" dirty="0">
                <a:solidFill>
                  <a:schemeClr val="bg1"/>
                </a:solidFill>
                <a:effectLst/>
                <a:latin typeface="Times New Roman" panose="02020603050405020304" pitchFamily="18" charset="0"/>
                <a:ea typeface="SimSun" panose="02010600030101010101" pitchFamily="2" charset="-122"/>
              </a:rPr>
              <a:t>Kalasalingam Academy of Research and Education</a:t>
            </a:r>
            <a:br>
              <a:rPr lang="en-US" sz="2400" dirty="0">
                <a:solidFill>
                  <a:schemeClr val="bg1"/>
                </a:solidFill>
                <a:effectLst/>
                <a:latin typeface="Times New Roman" panose="02020603050405020304" pitchFamily="18" charset="0"/>
                <a:ea typeface="SimSun" panose="02010600030101010101" pitchFamily="2" charset="-122"/>
              </a:rPr>
            </a:br>
            <a:endParaRPr lang="en-US" sz="2400" dirty="0">
              <a:solidFill>
                <a:schemeClr val="bg1"/>
              </a:solidFill>
              <a:effectLst/>
              <a:latin typeface="Bell MT" panose="02020503060305020303" pitchFamily="18" charset="0"/>
              <a:ea typeface="SimSun" panose="02010600030101010101" pitchFamily="2" charset="-122"/>
            </a:endParaRPr>
          </a:p>
        </p:txBody>
      </p:sp>
      <p:pic>
        <p:nvPicPr>
          <p:cNvPr id="1028" name="Picture 4">
            <a:extLst>
              <a:ext uri="{FF2B5EF4-FFF2-40B4-BE49-F238E27FC236}">
                <a16:creationId xmlns:a16="http://schemas.microsoft.com/office/drawing/2014/main" id="{DDE7CBAF-621F-4A50-9CEE-2512D11D55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264" y="299308"/>
            <a:ext cx="2323022" cy="130089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a:extLst>
              <a:ext uri="{FF2B5EF4-FFF2-40B4-BE49-F238E27FC236}">
                <a16:creationId xmlns:a16="http://schemas.microsoft.com/office/drawing/2014/main" id="{65264EAD-28B8-4DD5-8BF2-49093324A2E4}"/>
              </a:ext>
            </a:extLst>
          </p:cNvPr>
          <p:cNvPicPr>
            <a:picLocks noChangeAspect="1"/>
          </p:cNvPicPr>
          <p:nvPr/>
        </p:nvPicPr>
        <p:blipFill rotWithShape="1">
          <a:blip r:embed="rId4">
            <a:extLst>
              <a:ext uri="{28A0092B-C50C-407E-A947-70E740481C1C}">
                <a14:useLocalDpi xmlns:a14="http://schemas.microsoft.com/office/drawing/2010/main" val="0"/>
              </a:ext>
            </a:extLst>
          </a:blip>
          <a:srcRect l="20469" t="3019" r="63136" b="86777"/>
          <a:stretch/>
        </p:blipFill>
        <p:spPr>
          <a:xfrm>
            <a:off x="7740411" y="169769"/>
            <a:ext cx="1998812" cy="699767"/>
          </a:xfrm>
          <a:prstGeom prst="rect">
            <a:avLst/>
          </a:prstGeom>
        </p:spPr>
      </p:pic>
    </p:spTree>
    <p:extLst>
      <p:ext uri="{BB962C8B-B14F-4D97-AF65-F5344CB8AC3E}">
        <p14:creationId xmlns:p14="http://schemas.microsoft.com/office/powerpoint/2010/main" val="20213574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D5537-1F8D-4E39-B5A5-CD334FA0DE9B}"/>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BB018020-EDC3-466D-B9D6-B67CC636F29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5065"/>
          </a:xfrm>
        </p:spPr>
      </p:pic>
      <p:sp>
        <p:nvSpPr>
          <p:cNvPr id="4" name="TextBox 3">
            <a:extLst>
              <a:ext uri="{FF2B5EF4-FFF2-40B4-BE49-F238E27FC236}">
                <a16:creationId xmlns:a16="http://schemas.microsoft.com/office/drawing/2014/main" id="{CD362165-42CC-40E6-ADFF-E6B14C1EE54C}"/>
              </a:ext>
            </a:extLst>
          </p:cNvPr>
          <p:cNvSpPr txBox="1"/>
          <p:nvPr/>
        </p:nvSpPr>
        <p:spPr>
          <a:xfrm>
            <a:off x="552464" y="2055813"/>
            <a:ext cx="10670502" cy="4031873"/>
          </a:xfrm>
          <a:prstGeom prst="rect">
            <a:avLst/>
          </a:prstGeom>
          <a:noFill/>
        </p:spPr>
        <p:txBody>
          <a:bodyPr wrap="square">
            <a:spAutoFit/>
          </a:bodyPr>
          <a:lstStyle/>
          <a:p>
            <a:pPr marL="342900" indent="-342900" fontAlgn="base">
              <a:spcBef>
                <a:spcPts val="800"/>
              </a:spcBef>
              <a:spcAft>
                <a:spcPts val="400"/>
              </a:spcAft>
              <a:buSzPts val="1000"/>
              <a:buFont typeface="Wingdings" panose="05000000000000000000" pitchFamily="2" charset="2"/>
              <a:buChar char="Ø"/>
              <a:tabLst>
                <a:tab pos="137160" algn="l"/>
                <a:tab pos="365760" algn="l"/>
              </a:tabLst>
            </a:pPr>
            <a:r>
              <a:rPr lang="en-US" sz="2400" dirty="0">
                <a:effectLst/>
                <a:latin typeface="Times New Roman" panose="02020603050405020304" pitchFamily="18" charset="0"/>
                <a:ea typeface="SimSun" panose="02010600030101010101" pitchFamily="2" charset="-122"/>
              </a:rPr>
              <a:t>Uber fare prediction is developed using java swing which is a GUI application.  We have implemented the login window, register window, user data collection window, vehicle selection window, and prediction window</a:t>
            </a:r>
          </a:p>
          <a:p>
            <a:pPr marL="342900" indent="-342900" fontAlgn="base">
              <a:spcBef>
                <a:spcPts val="800"/>
              </a:spcBef>
              <a:spcAft>
                <a:spcPts val="400"/>
              </a:spcAft>
              <a:buSzPts val="1000"/>
              <a:buFont typeface="Wingdings" panose="05000000000000000000" pitchFamily="2" charset="2"/>
              <a:buChar char="Ø"/>
              <a:tabLst>
                <a:tab pos="137160" algn="l"/>
                <a:tab pos="365760" algn="l"/>
              </a:tabLst>
            </a:pPr>
            <a:r>
              <a:rPr lang="en-US" sz="2400" dirty="0">
                <a:effectLst/>
                <a:latin typeface="Times New Roman" panose="02020603050405020304" pitchFamily="18" charset="0"/>
                <a:ea typeface="SimSun" panose="02010600030101010101" pitchFamily="2" charset="-122"/>
              </a:rPr>
              <a:t>The proposed method is used to predict the fare of </a:t>
            </a:r>
            <a:r>
              <a:rPr lang="en-US" sz="2400" dirty="0" err="1">
                <a:effectLst/>
                <a:latin typeface="Times New Roman" panose="02020603050405020304" pitchFamily="18" charset="0"/>
                <a:ea typeface="SimSun" panose="02010600030101010101" pitchFamily="2" charset="-122"/>
              </a:rPr>
              <a:t>UberGo</a:t>
            </a:r>
            <a:r>
              <a:rPr lang="en-US" sz="2400" dirty="0">
                <a:effectLst/>
                <a:latin typeface="Times New Roman" panose="02020603050405020304" pitchFamily="18" charset="0"/>
                <a:ea typeface="SimSun" panose="02010600030101010101" pitchFamily="2" charset="-122"/>
              </a:rPr>
              <a:t>, </a:t>
            </a:r>
            <a:r>
              <a:rPr lang="en-US" sz="2400" dirty="0" err="1">
                <a:effectLst/>
                <a:latin typeface="Times New Roman" panose="02020603050405020304" pitchFamily="18" charset="0"/>
                <a:ea typeface="SimSun" panose="02010600030101010101" pitchFamily="2" charset="-122"/>
              </a:rPr>
              <a:t>Gosedon</a:t>
            </a:r>
            <a:r>
              <a:rPr lang="en-US" sz="2400" dirty="0">
                <a:effectLst/>
                <a:latin typeface="Times New Roman" panose="02020603050405020304" pitchFamily="18" charset="0"/>
                <a:ea typeface="SimSun" panose="02010600030101010101" pitchFamily="2" charset="-122"/>
              </a:rPr>
              <a:t> and </a:t>
            </a:r>
            <a:r>
              <a:rPr lang="en-US" sz="2400" dirty="0" err="1">
                <a:effectLst/>
                <a:latin typeface="Times New Roman" panose="02020603050405020304" pitchFamily="18" charset="0"/>
                <a:ea typeface="SimSun" panose="02010600030101010101" pitchFamily="2" charset="-122"/>
              </a:rPr>
              <a:t>UberAuto</a:t>
            </a:r>
            <a:r>
              <a:rPr lang="en-US" sz="2400" dirty="0">
                <a:latin typeface="Times New Roman" panose="02020603050405020304" pitchFamily="18" charset="0"/>
                <a:ea typeface="SimSun" panose="02010600030101010101" pitchFamily="2" charset="-122"/>
              </a:rPr>
              <a:t> </a:t>
            </a:r>
            <a:r>
              <a:rPr lang="en-US" sz="2400" dirty="0">
                <a:effectLst/>
                <a:latin typeface="Times New Roman" panose="02020603050405020304" pitchFamily="18" charset="0"/>
                <a:ea typeface="SimSun" panose="02010600030101010101" pitchFamily="2" charset="-122"/>
              </a:rPr>
              <a:t>using linear regression has been executed successfully.</a:t>
            </a:r>
            <a:r>
              <a:rPr lang="en-US" sz="2400" dirty="0">
                <a:latin typeface="Times New Roman" panose="02020603050405020304" pitchFamily="18" charset="0"/>
                <a:ea typeface="SimSun" panose="02010600030101010101" pitchFamily="2" charset="-122"/>
              </a:rPr>
              <a:t>   </a:t>
            </a:r>
          </a:p>
          <a:p>
            <a:pPr marL="342900" indent="-342900" fontAlgn="base">
              <a:spcBef>
                <a:spcPts val="800"/>
              </a:spcBef>
              <a:spcAft>
                <a:spcPts val="400"/>
              </a:spcAft>
              <a:buSzPts val="1000"/>
              <a:buFont typeface="Wingdings" panose="05000000000000000000" pitchFamily="2" charset="2"/>
              <a:buChar char="Ø"/>
              <a:tabLst>
                <a:tab pos="137160" algn="l"/>
                <a:tab pos="365760" algn="l"/>
              </a:tabLst>
            </a:pPr>
            <a:r>
              <a:rPr lang="en-US" sz="2400" dirty="0">
                <a:effectLst/>
                <a:latin typeface="Times New Roman" panose="02020603050405020304" pitchFamily="18" charset="0"/>
                <a:ea typeface="SimSun" panose="02010600030101010101" pitchFamily="2" charset="-122"/>
              </a:rPr>
              <a:t>The user can now use this uber system to book a cab as well as predict the fare. </a:t>
            </a:r>
          </a:p>
          <a:p>
            <a:pPr marL="342900" indent="-342900" fontAlgn="base">
              <a:spcBef>
                <a:spcPts val="800"/>
              </a:spcBef>
              <a:spcAft>
                <a:spcPts val="400"/>
              </a:spcAft>
              <a:buSzPts val="1000"/>
              <a:buFont typeface="Wingdings" panose="05000000000000000000" pitchFamily="2" charset="2"/>
              <a:buChar char="Ø"/>
              <a:tabLst>
                <a:tab pos="137160" algn="l"/>
                <a:tab pos="365760" algn="l"/>
              </a:tabLst>
            </a:pPr>
            <a:r>
              <a:rPr lang="en-US" sz="2400" dirty="0">
                <a:effectLst/>
                <a:latin typeface="Times New Roman" panose="02020603050405020304" pitchFamily="18" charset="0"/>
                <a:ea typeface="SimSun" panose="02010600030101010101" pitchFamily="2" charset="-122"/>
              </a:rPr>
              <a:t>The data collected from the user is used for updating the dataset. In the future, we can implement this system into an app which will be more convenient for the user.   </a:t>
            </a:r>
            <a:endParaRPr lang="en-IN" sz="2400" dirty="0">
              <a:effectLst/>
              <a:latin typeface="Times New Roman" panose="02020603050405020304" pitchFamily="18" charset="0"/>
              <a:ea typeface="SimSun" panose="02010600030101010101" pitchFamily="2" charset="-122"/>
            </a:endParaRPr>
          </a:p>
          <a:p>
            <a:pPr lvl="0" algn="ctr" fontAlgn="base">
              <a:spcBef>
                <a:spcPts val="800"/>
              </a:spcBef>
              <a:spcAft>
                <a:spcPts val="400"/>
              </a:spcAft>
              <a:buSzPts val="1000"/>
              <a:tabLst>
                <a:tab pos="137160" algn="l"/>
                <a:tab pos="365760" algn="l"/>
              </a:tabLst>
            </a:pPr>
            <a:endParaRPr lang="en-US" sz="2400" b="1" u="none" strike="noStrike" kern="0" cap="small" dirty="0">
              <a:ln>
                <a:noFill/>
              </a:ln>
              <a:effectLst>
                <a:outerShdw sx="0" sy="0">
                  <a:srgbClr val="000000"/>
                </a:outerShdw>
              </a:effectLst>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30699870-0176-4D2D-B5FA-AD6647F34154}"/>
              </a:ext>
            </a:extLst>
          </p:cNvPr>
          <p:cNvSpPr txBox="1"/>
          <p:nvPr/>
        </p:nvSpPr>
        <p:spPr>
          <a:xfrm>
            <a:off x="3269599" y="919103"/>
            <a:ext cx="3486509" cy="584775"/>
          </a:xfrm>
          <a:prstGeom prst="rect">
            <a:avLst/>
          </a:prstGeom>
          <a:noFill/>
        </p:spPr>
        <p:txBody>
          <a:bodyPr wrap="square">
            <a:spAutoFit/>
          </a:bodyPr>
          <a:lstStyle/>
          <a:p>
            <a:pPr lvl="0" algn="ctr" fontAlgn="base">
              <a:spcBef>
                <a:spcPts val="800"/>
              </a:spcBef>
              <a:spcAft>
                <a:spcPts val="400"/>
              </a:spcAft>
              <a:buSzPts val="1000"/>
              <a:tabLst>
                <a:tab pos="137160" algn="l"/>
                <a:tab pos="365760" algn="l"/>
              </a:tabLst>
            </a:pPr>
            <a:r>
              <a:rPr lang="en-US" sz="3200" b="1" u="none" strike="noStrike" kern="0" cap="small" dirty="0">
                <a:ln>
                  <a:noFill/>
                </a:ln>
                <a:effectLst>
                  <a:outerShdw sx="0" sy="0">
                    <a:srgbClr val="000000"/>
                  </a:outerShdw>
                </a:effectLst>
                <a:latin typeface="Times New Roman" panose="02020603050405020304" pitchFamily="18" charset="0"/>
              </a:rPr>
              <a:t>Conclusion</a:t>
            </a:r>
          </a:p>
        </p:txBody>
      </p:sp>
      <p:pic>
        <p:nvPicPr>
          <p:cNvPr id="7" name="Picture 6">
            <a:extLst>
              <a:ext uri="{FF2B5EF4-FFF2-40B4-BE49-F238E27FC236}">
                <a16:creationId xmlns:a16="http://schemas.microsoft.com/office/drawing/2014/main" id="{C608151C-68C4-4129-B6DC-D5FE2D0BCB74}"/>
              </a:ext>
            </a:extLst>
          </p:cNvPr>
          <p:cNvPicPr>
            <a:picLocks noChangeAspect="1"/>
          </p:cNvPicPr>
          <p:nvPr/>
        </p:nvPicPr>
        <p:blipFill rotWithShape="1">
          <a:blip r:embed="rId3">
            <a:extLst>
              <a:ext uri="{28A0092B-C50C-407E-A947-70E740481C1C}">
                <a14:useLocalDpi xmlns:a14="http://schemas.microsoft.com/office/drawing/2010/main" val="0"/>
              </a:ext>
            </a:extLst>
          </a:blip>
          <a:srcRect l="20469" t="3019" r="63136" b="86777"/>
          <a:stretch/>
        </p:blipFill>
        <p:spPr>
          <a:xfrm>
            <a:off x="9776697" y="280046"/>
            <a:ext cx="1998812" cy="699767"/>
          </a:xfrm>
          <a:prstGeom prst="rect">
            <a:avLst/>
          </a:prstGeom>
        </p:spPr>
      </p:pic>
      <p:pic>
        <p:nvPicPr>
          <p:cNvPr id="8" name="Picture 4">
            <a:extLst>
              <a:ext uri="{FF2B5EF4-FFF2-40B4-BE49-F238E27FC236}">
                <a16:creationId xmlns:a16="http://schemas.microsoft.com/office/drawing/2014/main" id="{520A6EF1-5725-494C-881B-7FD06F750F8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48634"/>
            <a:ext cx="1397480" cy="782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78969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E36F0F-59A2-4F5E-B2B5-308273E3087F}"/>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5501220A-DA0D-4CB2-86AA-5A81D7457D1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19497"/>
          </a:xfrm>
        </p:spPr>
      </p:pic>
      <p:sp>
        <p:nvSpPr>
          <p:cNvPr id="7" name="Content Placeholder 2">
            <a:extLst>
              <a:ext uri="{FF2B5EF4-FFF2-40B4-BE49-F238E27FC236}">
                <a16:creationId xmlns:a16="http://schemas.microsoft.com/office/drawing/2014/main" id="{D609058A-9D98-43D3-95E8-90497AC7AA27}"/>
              </a:ext>
            </a:extLst>
          </p:cNvPr>
          <p:cNvSpPr txBox="1">
            <a:spLocks/>
          </p:cNvSpPr>
          <p:nvPr/>
        </p:nvSpPr>
        <p:spPr>
          <a:xfrm>
            <a:off x="714555" y="1494870"/>
            <a:ext cx="10515600" cy="43513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800"/>
              </a:spcBef>
              <a:spcAft>
                <a:spcPts val="400"/>
              </a:spcAft>
              <a:buNone/>
              <a:tabLst>
                <a:tab pos="228600" algn="l"/>
              </a:tabLst>
            </a:pPr>
            <a:r>
              <a:rPr lang="en-US" sz="3200" b="1" cap="small" dirty="0">
                <a:latin typeface="Times New Roman" panose="02020603050405020304" pitchFamily="18" charset="0"/>
                <a:cs typeface="Times New Roman" panose="02020603050405020304" pitchFamily="18" charset="0"/>
              </a:rPr>
              <a:t>References</a:t>
            </a:r>
            <a:endParaRPr lang="en-IN" sz="3200" b="1" cap="small" dirty="0">
              <a:latin typeface="Times New Roman" panose="02020603050405020304" pitchFamily="18" charset="0"/>
              <a:cs typeface="Times New Roman" panose="02020603050405020304" pitchFamily="18" charset="0"/>
            </a:endParaRPr>
          </a:p>
          <a:p>
            <a:pPr marL="0" indent="0" algn="just">
              <a:lnSpc>
                <a:spcPct val="150000"/>
              </a:lnSpc>
              <a:buNone/>
            </a:pPr>
            <a:r>
              <a:rPr lang="en-US" sz="1400" dirty="0">
                <a:latin typeface="Times New Roman" panose="02020603050405020304" pitchFamily="18" charset="0"/>
                <a:ea typeface="SimSun" panose="02010600030101010101" pitchFamily="2" charset="-122"/>
                <a:cs typeface="Times New Roman" panose="02020603050405020304" pitchFamily="18" charset="0"/>
              </a:rPr>
              <a:t>[1] Kim, T., Sharda, S., Zhou, X., &amp; </a:t>
            </a:r>
            <a:r>
              <a:rPr lang="en-US" sz="1400" dirty="0" err="1">
                <a:latin typeface="Times New Roman" panose="02020603050405020304" pitchFamily="18" charset="0"/>
                <a:ea typeface="SimSun" panose="02010600030101010101" pitchFamily="2" charset="-122"/>
                <a:cs typeface="Times New Roman" panose="02020603050405020304" pitchFamily="18" charset="0"/>
              </a:rPr>
              <a:t>Pendyala</a:t>
            </a:r>
            <a:r>
              <a:rPr lang="en-US" sz="1400" dirty="0">
                <a:latin typeface="Times New Roman" panose="02020603050405020304" pitchFamily="18" charset="0"/>
                <a:ea typeface="SimSun" panose="02010600030101010101" pitchFamily="2" charset="-122"/>
                <a:cs typeface="Times New Roman" panose="02020603050405020304" pitchFamily="18" charset="0"/>
              </a:rPr>
              <a:t>, R. M. (2020). A stepwise interpretable machine learning framework using linear regression (LR) and long short-term memory (LSTM): City-wide demand-side prediction of yellow taxi and for-hire vehicle (FHV) service. Transportation Research Part C: Emerging Technologies, 120, 102786.</a:t>
            </a:r>
            <a:endParaRPr lang="en-IN" sz="1400" dirty="0">
              <a:latin typeface="Times New Roman" panose="02020603050405020304" pitchFamily="18" charset="0"/>
              <a:ea typeface="SimSun" panose="02010600030101010101" pitchFamily="2" charset="-122"/>
              <a:cs typeface="Times New Roman" panose="02020603050405020304" pitchFamily="18" charset="0"/>
            </a:endParaRPr>
          </a:p>
          <a:p>
            <a:pPr marL="0" indent="0" algn="just">
              <a:lnSpc>
                <a:spcPct val="150000"/>
              </a:lnSpc>
              <a:buNone/>
            </a:pPr>
            <a:r>
              <a:rPr lang="en-US" sz="1400" dirty="0">
                <a:latin typeface="Times New Roman" panose="02020603050405020304" pitchFamily="18" charset="0"/>
                <a:ea typeface="SimSun" panose="02010600030101010101" pitchFamily="2" charset="-122"/>
                <a:cs typeface="Times New Roman" panose="02020603050405020304" pitchFamily="18" charset="0"/>
              </a:rPr>
              <a:t>[2] Zhang, L., Hu, T., Min, Y., Wu, G., Zhang, J., Feng, P., ... &amp; Ye, J. (2017, August). A taxi order dispatch model based on combinatorial optimization. In Proceedings of the 23rd ACM SIGKDD international conference on knowledge discovery and data mining (pp. 2151-2159).</a:t>
            </a:r>
            <a:endParaRPr lang="en-IN" sz="1400" dirty="0">
              <a:latin typeface="Times New Roman" panose="02020603050405020304" pitchFamily="18" charset="0"/>
              <a:ea typeface="SimSun" panose="02010600030101010101" pitchFamily="2" charset="-122"/>
              <a:cs typeface="Times New Roman" panose="02020603050405020304" pitchFamily="18" charset="0"/>
            </a:endParaRPr>
          </a:p>
          <a:p>
            <a:pPr marL="0" indent="0" algn="just">
              <a:lnSpc>
                <a:spcPct val="150000"/>
              </a:lnSpc>
              <a:buNone/>
            </a:pPr>
            <a:r>
              <a:rPr lang="en-US" sz="1400" dirty="0">
                <a:latin typeface="Times New Roman" panose="02020603050405020304" pitchFamily="18" charset="0"/>
                <a:ea typeface="SimSun" panose="02010600030101010101" pitchFamily="2" charset="-122"/>
                <a:cs typeface="Times New Roman" panose="02020603050405020304" pitchFamily="18" charset="0"/>
              </a:rPr>
              <a:t>[3] Fu, Y., &amp; Soman, C. (2021, June). Real-time Data Infrastructure at Uber. In Proceedings of the 2021 International Conference on Management of Data (pp. 2503-2516).</a:t>
            </a:r>
            <a:endParaRPr lang="en-IN" sz="1400" dirty="0">
              <a:latin typeface="Times New Roman" panose="02020603050405020304" pitchFamily="18" charset="0"/>
              <a:ea typeface="SimSun" panose="02010600030101010101" pitchFamily="2" charset="-122"/>
              <a:cs typeface="Times New Roman" panose="02020603050405020304" pitchFamily="18" charset="0"/>
            </a:endParaRPr>
          </a:p>
          <a:p>
            <a:pPr marL="0" indent="0" algn="just">
              <a:lnSpc>
                <a:spcPct val="150000"/>
              </a:lnSpc>
              <a:buNone/>
            </a:pPr>
            <a:r>
              <a:rPr lang="en-US" sz="1400" dirty="0">
                <a:latin typeface="Times New Roman" panose="02020603050405020304" pitchFamily="18" charset="0"/>
                <a:ea typeface="SimSun" panose="02010600030101010101" pitchFamily="2" charset="-122"/>
                <a:cs typeface="Times New Roman" panose="02020603050405020304" pitchFamily="18" charset="0"/>
              </a:rPr>
              <a:t>[4] Khandelwal, K., </a:t>
            </a:r>
            <a:r>
              <a:rPr lang="en-US" sz="1400" dirty="0" err="1">
                <a:latin typeface="Times New Roman" panose="02020603050405020304" pitchFamily="18" charset="0"/>
                <a:ea typeface="SimSun" panose="02010600030101010101" pitchFamily="2" charset="-122"/>
                <a:cs typeface="Times New Roman" panose="02020603050405020304" pitchFamily="18" charset="0"/>
              </a:rPr>
              <a:t>Sawarkar</a:t>
            </a:r>
            <a:r>
              <a:rPr lang="en-US" sz="1400" dirty="0">
                <a:latin typeface="Times New Roman" panose="02020603050405020304" pitchFamily="18" charset="0"/>
                <a:ea typeface="SimSun" panose="02010600030101010101" pitchFamily="2" charset="-122"/>
                <a:cs typeface="Times New Roman" panose="02020603050405020304" pitchFamily="18" charset="0"/>
              </a:rPr>
              <a:t>, A., &amp; Hira, S. (2021). A Novel Approach for Fare Prediction Using Machine Learning Techniques. International Journal of Next-Generation Computing, 12(5).</a:t>
            </a:r>
            <a:endParaRPr lang="en-IN" sz="1400" dirty="0">
              <a:latin typeface="Times New Roman" panose="02020603050405020304" pitchFamily="18" charset="0"/>
              <a:ea typeface="SimSun" panose="02010600030101010101" pitchFamily="2" charset="-122"/>
              <a:cs typeface="Times New Roman" panose="02020603050405020304" pitchFamily="18" charset="0"/>
            </a:endParaRPr>
          </a:p>
          <a:p>
            <a:pPr marL="0" indent="0" algn="just">
              <a:lnSpc>
                <a:spcPct val="150000"/>
              </a:lnSpc>
              <a:buNone/>
            </a:pPr>
            <a:r>
              <a:rPr lang="en-US" sz="1400" dirty="0">
                <a:latin typeface="Times New Roman" panose="02020603050405020304" pitchFamily="18" charset="0"/>
                <a:ea typeface="SimSun" panose="02010600030101010101" pitchFamily="2" charset="-122"/>
                <a:cs typeface="Times New Roman" panose="02020603050405020304" pitchFamily="18" charset="0"/>
              </a:rPr>
              <a:t>[5] </a:t>
            </a:r>
            <a:r>
              <a:rPr lang="en-US" sz="1400" dirty="0" err="1">
                <a:latin typeface="Times New Roman" panose="02020603050405020304" pitchFamily="18" charset="0"/>
                <a:ea typeface="SimSun" panose="02010600030101010101" pitchFamily="2" charset="-122"/>
                <a:cs typeface="Times New Roman" panose="02020603050405020304" pitchFamily="18" charset="0"/>
              </a:rPr>
              <a:t>Chelliah</a:t>
            </a:r>
            <a:r>
              <a:rPr lang="en-US" sz="1400" dirty="0">
                <a:latin typeface="Times New Roman" panose="02020603050405020304" pitchFamily="18" charset="0"/>
                <a:ea typeface="SimSun" panose="02010600030101010101" pitchFamily="2" charset="-122"/>
                <a:cs typeface="Times New Roman" panose="02020603050405020304" pitchFamily="18" charset="0"/>
              </a:rPr>
              <a:t>, B. J. (2021). Taxi Fare Prediction System Using Key Feature Extraction in Artificial Intelligence. Turkish Journal of Computer and Mathematics Education (TURCOMAT), 12(6), 3803-3808.</a:t>
            </a:r>
            <a:endParaRPr lang="en-IN" sz="1400" dirty="0">
              <a:latin typeface="Times New Roman" panose="02020603050405020304" pitchFamily="18" charset="0"/>
              <a:ea typeface="SimSun" panose="02010600030101010101" pitchFamily="2" charset="-122"/>
              <a:cs typeface="Times New Roman" panose="02020603050405020304" pitchFamily="18" charset="0"/>
            </a:endParaRPr>
          </a:p>
          <a:p>
            <a:endParaRPr lang="en-IN" sz="1400"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2D42CF66-E137-41B9-B68F-F77B646B86EA}"/>
              </a:ext>
            </a:extLst>
          </p:cNvPr>
          <p:cNvPicPr>
            <a:picLocks noChangeAspect="1"/>
          </p:cNvPicPr>
          <p:nvPr/>
        </p:nvPicPr>
        <p:blipFill rotWithShape="1">
          <a:blip r:embed="rId3">
            <a:extLst>
              <a:ext uri="{28A0092B-C50C-407E-A947-70E740481C1C}">
                <a14:useLocalDpi xmlns:a14="http://schemas.microsoft.com/office/drawing/2010/main" val="0"/>
              </a:ext>
            </a:extLst>
          </a:blip>
          <a:srcRect l="20469" t="3019" r="63136" b="86777"/>
          <a:stretch/>
        </p:blipFill>
        <p:spPr>
          <a:xfrm>
            <a:off x="9776697" y="280046"/>
            <a:ext cx="1998812" cy="699767"/>
          </a:xfrm>
          <a:prstGeom prst="rect">
            <a:avLst/>
          </a:prstGeom>
        </p:spPr>
      </p:pic>
      <p:pic>
        <p:nvPicPr>
          <p:cNvPr id="6" name="Picture 4">
            <a:extLst>
              <a:ext uri="{FF2B5EF4-FFF2-40B4-BE49-F238E27FC236}">
                <a16:creationId xmlns:a16="http://schemas.microsoft.com/office/drawing/2014/main" id="{45AB109F-1067-4112-8C8C-4CD3513318D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48634"/>
            <a:ext cx="1397480" cy="782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16642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76447-F21C-4024-9FD0-51F2BC668E42}"/>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620F13A-D3BB-47BD-82B2-43C4907D4F24}"/>
              </a:ext>
            </a:extLst>
          </p:cNvPr>
          <p:cNvSpPr>
            <a:spLocks noGrp="1"/>
          </p:cNvSpPr>
          <p:nvPr>
            <p:ph idx="1"/>
          </p:nvPr>
        </p:nvSpPr>
        <p:spPr/>
        <p:txBody>
          <a:bodyPr/>
          <a:lstStyle/>
          <a:p>
            <a:endParaRPr lang="en-IN"/>
          </a:p>
        </p:txBody>
      </p:sp>
      <p:pic>
        <p:nvPicPr>
          <p:cNvPr id="4" name="Content Placeholder 4">
            <a:extLst>
              <a:ext uri="{FF2B5EF4-FFF2-40B4-BE49-F238E27FC236}">
                <a16:creationId xmlns:a16="http://schemas.microsoft.com/office/drawing/2014/main" id="{0D740994-6226-419A-86E0-A6B3754203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7219" cy="6858000"/>
          </a:xfrm>
          <a:prstGeom prst="rect">
            <a:avLst/>
          </a:prstGeom>
        </p:spPr>
      </p:pic>
      <p:sp>
        <p:nvSpPr>
          <p:cNvPr id="5" name="TextBox 4">
            <a:extLst>
              <a:ext uri="{FF2B5EF4-FFF2-40B4-BE49-F238E27FC236}">
                <a16:creationId xmlns:a16="http://schemas.microsoft.com/office/drawing/2014/main" id="{44A82456-2BE6-4704-958C-B34994E21323}"/>
              </a:ext>
            </a:extLst>
          </p:cNvPr>
          <p:cNvSpPr txBox="1"/>
          <p:nvPr/>
        </p:nvSpPr>
        <p:spPr>
          <a:xfrm>
            <a:off x="1010728" y="1775767"/>
            <a:ext cx="10170543" cy="4216539"/>
          </a:xfrm>
          <a:prstGeom prst="rect">
            <a:avLst/>
          </a:prstGeom>
          <a:noFill/>
        </p:spPr>
        <p:txBody>
          <a:bodyPr wrap="square">
            <a:spAutoFit/>
          </a:bodyPr>
          <a:lstStyle/>
          <a:p>
            <a:pPr lvl="0" algn="ctr" fontAlgn="base">
              <a:spcBef>
                <a:spcPts val="800"/>
              </a:spcBef>
              <a:spcAft>
                <a:spcPts val="400"/>
              </a:spcAft>
              <a:buSzPts val="1000"/>
              <a:tabLst>
                <a:tab pos="137160" algn="l"/>
                <a:tab pos="365760" algn="l"/>
              </a:tabLst>
            </a:pPr>
            <a:r>
              <a:rPr lang="en-US" sz="3600" b="1" u="none" strike="noStrike" kern="0" cap="small" dirty="0">
                <a:ln>
                  <a:noFill/>
                </a:ln>
                <a:effectLst>
                  <a:outerShdw sx="0" sy="0">
                    <a:srgbClr val="000000"/>
                  </a:outerShdw>
                </a:effectLst>
                <a:latin typeface="Times New Roman" panose="02020603050405020304" pitchFamily="18" charset="0"/>
              </a:rPr>
              <a:t>Introduction </a:t>
            </a:r>
          </a:p>
          <a:p>
            <a:pPr marL="342900" lvl="0" indent="-342900" fontAlgn="base">
              <a:spcBef>
                <a:spcPts val="800"/>
              </a:spcBef>
              <a:spcAft>
                <a:spcPts val="400"/>
              </a:spcAft>
              <a:buSzPts val="1000"/>
              <a:buFont typeface="Wingdings" panose="05000000000000000000" pitchFamily="2" charset="2"/>
              <a:buChar char="Ø"/>
              <a:tabLst>
                <a:tab pos="137160" algn="l"/>
                <a:tab pos="365760" algn="l"/>
              </a:tabLst>
            </a:pPr>
            <a:r>
              <a:rPr lang="en-US" sz="2400" dirty="0">
                <a:effectLst/>
                <a:latin typeface="Times New Roman" panose="02020603050405020304" pitchFamily="18" charset="0"/>
                <a:ea typeface="SimSun" panose="02010600030101010101" pitchFamily="2" charset="-122"/>
                <a:cs typeface="Times New Roman" panose="02020603050405020304" pitchFamily="18" charset="0"/>
              </a:rPr>
              <a:t>Uber, Ola, Meru Cabs, and other cab businesses have </a:t>
            </a:r>
            <a:r>
              <a:rPr lang="en-US" sz="2400" dirty="0">
                <a:latin typeface="Times New Roman" panose="02020603050405020304" pitchFamily="18" charset="0"/>
                <a:ea typeface="SimSun" panose="02010600030101010101" pitchFamily="2" charset="-122"/>
                <a:cs typeface="Times New Roman" panose="02020603050405020304" pitchFamily="18" charset="0"/>
              </a:rPr>
              <a:t>pop</a:t>
            </a:r>
            <a:r>
              <a:rPr lang="en-US" sz="2400" dirty="0">
                <a:effectLst/>
                <a:latin typeface="Times New Roman" panose="02020603050405020304" pitchFamily="18" charset="0"/>
                <a:ea typeface="SimSun" panose="02010600030101010101" pitchFamily="2" charset="-122"/>
                <a:cs typeface="Times New Roman" panose="02020603050405020304" pitchFamily="18" charset="0"/>
              </a:rPr>
              <a:t> up in recent years. And these taxi firms serve tens of thousands of people every day. As a result, it becomes critical to precisely predict the fares. </a:t>
            </a:r>
          </a:p>
          <a:p>
            <a:pPr marL="342900" lvl="0" indent="-342900" fontAlgn="base">
              <a:spcBef>
                <a:spcPts val="800"/>
              </a:spcBef>
              <a:spcAft>
                <a:spcPts val="400"/>
              </a:spcAft>
              <a:buSzPts val="1000"/>
              <a:buFont typeface="Wingdings" panose="05000000000000000000" pitchFamily="2" charset="2"/>
              <a:buChar char="Ø"/>
              <a:tabLst>
                <a:tab pos="137160" algn="l"/>
                <a:tab pos="365760" algn="l"/>
              </a:tabLst>
            </a:pPr>
            <a:r>
              <a:rPr lang="en-US" sz="2400" dirty="0">
                <a:latin typeface="Times New Roman" panose="02020603050405020304" pitchFamily="18" charset="0"/>
                <a:cs typeface="Times New Roman" panose="02020603050405020304" pitchFamily="18" charset="0"/>
              </a:rPr>
              <a:t>U</a:t>
            </a:r>
            <a:r>
              <a:rPr lang="en-US" sz="2400" i="0" dirty="0">
                <a:effectLst/>
                <a:latin typeface="Times New Roman" panose="02020603050405020304" pitchFamily="18" charset="0"/>
                <a:cs typeface="Times New Roman" panose="02020603050405020304" pitchFamily="18" charset="0"/>
              </a:rPr>
              <a:t>ber is one of the popular cab service.</a:t>
            </a:r>
            <a:endParaRPr lang="en-US" sz="2400" dirty="0">
              <a:effectLst/>
              <a:latin typeface="Times New Roman" panose="02020603050405020304" pitchFamily="18" charset="0"/>
              <a:ea typeface="SimSun" panose="02010600030101010101" pitchFamily="2" charset="-122"/>
              <a:cs typeface="Times New Roman" panose="02020603050405020304" pitchFamily="18" charset="0"/>
            </a:endParaRPr>
          </a:p>
          <a:p>
            <a:pPr marL="342900" lvl="0" indent="-342900" fontAlgn="base">
              <a:spcBef>
                <a:spcPts val="800"/>
              </a:spcBef>
              <a:spcAft>
                <a:spcPts val="400"/>
              </a:spcAft>
              <a:buSzPts val="1000"/>
              <a:buFont typeface="Wingdings" panose="05000000000000000000" pitchFamily="2" charset="2"/>
              <a:buChar char="Ø"/>
              <a:tabLst>
                <a:tab pos="137160" algn="l"/>
                <a:tab pos="365760" algn="l"/>
              </a:tabLst>
            </a:pPr>
            <a:r>
              <a:rPr lang="en-US" sz="2400" dirty="0">
                <a:effectLst/>
                <a:latin typeface="Times New Roman" panose="02020603050405020304" pitchFamily="18" charset="0"/>
                <a:ea typeface="SimSun" panose="02010600030101010101" pitchFamily="2" charset="-122"/>
                <a:cs typeface="Times New Roman" panose="02020603050405020304" pitchFamily="18" charset="0"/>
              </a:rPr>
              <a:t>This paper is about a uber cab fare prediction system which will be more useful for the user.</a:t>
            </a:r>
          </a:p>
          <a:p>
            <a:pPr marL="342900" lvl="0" indent="-342900" fontAlgn="base">
              <a:spcBef>
                <a:spcPts val="800"/>
              </a:spcBef>
              <a:spcAft>
                <a:spcPts val="400"/>
              </a:spcAft>
              <a:buSzPts val="1000"/>
              <a:buFont typeface="Wingdings" panose="05000000000000000000" pitchFamily="2" charset="2"/>
              <a:buChar char="Ø"/>
              <a:tabLst>
                <a:tab pos="137160" algn="l"/>
                <a:tab pos="365760" algn="l"/>
              </a:tabLst>
            </a:pPr>
            <a:r>
              <a:rPr lang="en-US" sz="2400" dirty="0">
                <a:effectLst/>
                <a:latin typeface="Times New Roman" panose="02020603050405020304" pitchFamily="18" charset="0"/>
                <a:ea typeface="SimSun" panose="02010600030101010101" pitchFamily="2" charset="-122"/>
                <a:cs typeface="Times New Roman" panose="02020603050405020304" pitchFamily="18" charset="0"/>
              </a:rPr>
              <a:t>The motive of this paper is to compare all the fare details of specified cabs and predict the lowest fare cab using linear regression method.</a:t>
            </a:r>
            <a:endParaRPr lang="en-US" sz="2400" dirty="0">
              <a:latin typeface="Times New Roman" panose="02020603050405020304" pitchFamily="18" charset="0"/>
              <a:ea typeface="SimSun" panose="02010600030101010101" pitchFamily="2" charset="-122"/>
              <a:cs typeface="Times New Roman" panose="02020603050405020304" pitchFamily="18" charset="0"/>
            </a:endParaRPr>
          </a:p>
        </p:txBody>
      </p:sp>
      <p:pic>
        <p:nvPicPr>
          <p:cNvPr id="6" name="Picture 5">
            <a:extLst>
              <a:ext uri="{FF2B5EF4-FFF2-40B4-BE49-F238E27FC236}">
                <a16:creationId xmlns:a16="http://schemas.microsoft.com/office/drawing/2014/main" id="{9AA6DBF2-CFDD-44D2-97F5-454FB6C0CF10}"/>
              </a:ext>
            </a:extLst>
          </p:cNvPr>
          <p:cNvPicPr>
            <a:picLocks noChangeAspect="1"/>
          </p:cNvPicPr>
          <p:nvPr/>
        </p:nvPicPr>
        <p:blipFill rotWithShape="1">
          <a:blip r:embed="rId3">
            <a:extLst>
              <a:ext uri="{28A0092B-C50C-407E-A947-70E740481C1C}">
                <a14:useLocalDpi xmlns:a14="http://schemas.microsoft.com/office/drawing/2010/main" val="0"/>
              </a:ext>
            </a:extLst>
          </a:blip>
          <a:srcRect l="20469" t="3019" r="63136" b="86777"/>
          <a:stretch/>
        </p:blipFill>
        <p:spPr>
          <a:xfrm>
            <a:off x="9776697" y="280046"/>
            <a:ext cx="1998812" cy="699767"/>
          </a:xfrm>
          <a:prstGeom prst="rect">
            <a:avLst/>
          </a:prstGeom>
        </p:spPr>
      </p:pic>
      <p:pic>
        <p:nvPicPr>
          <p:cNvPr id="7" name="Picture 4">
            <a:extLst>
              <a:ext uri="{FF2B5EF4-FFF2-40B4-BE49-F238E27FC236}">
                <a16:creationId xmlns:a16="http://schemas.microsoft.com/office/drawing/2014/main" id="{14E306E6-E4EA-489A-864C-2D5AEEE8CF9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48634"/>
            <a:ext cx="1397480" cy="782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44095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D5537-1F8D-4E39-B5A5-CD334FA0DE9B}"/>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BB018020-EDC3-466D-B9D6-B67CC636F29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5065"/>
          </a:xfrm>
        </p:spPr>
      </p:pic>
      <p:sp>
        <p:nvSpPr>
          <p:cNvPr id="6" name="TextBox 5">
            <a:extLst>
              <a:ext uri="{FF2B5EF4-FFF2-40B4-BE49-F238E27FC236}">
                <a16:creationId xmlns:a16="http://schemas.microsoft.com/office/drawing/2014/main" id="{4EC85818-0640-4DA8-9003-8F8107A3EA03}"/>
              </a:ext>
            </a:extLst>
          </p:cNvPr>
          <p:cNvSpPr txBox="1"/>
          <p:nvPr/>
        </p:nvSpPr>
        <p:spPr>
          <a:xfrm>
            <a:off x="838200" y="2055813"/>
            <a:ext cx="10170543" cy="3724096"/>
          </a:xfrm>
          <a:prstGeom prst="rect">
            <a:avLst/>
          </a:prstGeom>
          <a:noFill/>
        </p:spPr>
        <p:txBody>
          <a:bodyPr wrap="square">
            <a:spAutoFit/>
          </a:bodyPr>
          <a:lstStyle/>
          <a:p>
            <a:pPr lvl="0" algn="ctr" fontAlgn="base">
              <a:spcBef>
                <a:spcPts val="800"/>
              </a:spcBef>
              <a:spcAft>
                <a:spcPts val="400"/>
              </a:spcAft>
              <a:buSzPts val="1000"/>
              <a:tabLst>
                <a:tab pos="137160" algn="l"/>
                <a:tab pos="365760" algn="l"/>
              </a:tabLst>
            </a:pPr>
            <a:r>
              <a:rPr lang="en-US" sz="2800" b="1" dirty="0">
                <a:latin typeface="Times New Roman" panose="02020603050405020304" pitchFamily="18" charset="0"/>
                <a:ea typeface="SimSun" panose="02010600030101010101" pitchFamily="2" charset="-122"/>
              </a:rPr>
              <a:t>PROPOSED SYSTEM</a:t>
            </a:r>
            <a:endParaRPr lang="en-US" sz="2800" b="1" dirty="0">
              <a:effectLst/>
              <a:latin typeface="Times New Roman" panose="02020603050405020304" pitchFamily="18" charset="0"/>
              <a:ea typeface="SimSun" panose="02010600030101010101" pitchFamily="2" charset="-122"/>
            </a:endParaRPr>
          </a:p>
          <a:p>
            <a:pPr marL="342900" lvl="0" indent="-342900" fontAlgn="base">
              <a:spcBef>
                <a:spcPts val="800"/>
              </a:spcBef>
              <a:spcAft>
                <a:spcPts val="400"/>
              </a:spcAft>
              <a:buSzPts val="1000"/>
              <a:buFont typeface="Wingdings" panose="05000000000000000000" pitchFamily="2" charset="2"/>
              <a:buChar char="Ø"/>
              <a:tabLst>
                <a:tab pos="137160" algn="l"/>
                <a:tab pos="365760" algn="l"/>
              </a:tabLst>
            </a:pPr>
            <a:r>
              <a:rPr lang="en-US" sz="2400" dirty="0">
                <a:effectLst/>
                <a:latin typeface="Times New Roman" panose="02020603050405020304" pitchFamily="18" charset="0"/>
                <a:ea typeface="SimSun" panose="02010600030101010101" pitchFamily="2" charset="-122"/>
              </a:rPr>
              <a:t>The proposed system helps to predict the fare of uber cabs using linear regression.  (which contains labelled data). </a:t>
            </a:r>
          </a:p>
          <a:p>
            <a:pPr marL="342900" lvl="0" indent="-342900" fontAlgn="base">
              <a:spcBef>
                <a:spcPts val="800"/>
              </a:spcBef>
              <a:spcAft>
                <a:spcPts val="400"/>
              </a:spcAft>
              <a:buSzPts val="1000"/>
              <a:buFont typeface="Wingdings" panose="05000000000000000000" pitchFamily="2" charset="2"/>
              <a:buChar char="Ø"/>
              <a:tabLst>
                <a:tab pos="137160" algn="l"/>
                <a:tab pos="365760" algn="l"/>
              </a:tabLst>
            </a:pPr>
            <a:r>
              <a:rPr lang="en-US" sz="2400" dirty="0">
                <a:effectLst/>
                <a:latin typeface="Times New Roman" panose="02020603050405020304" pitchFamily="18" charset="0"/>
                <a:ea typeface="SimSun" panose="02010600030101010101" pitchFamily="2" charset="-122"/>
              </a:rPr>
              <a:t>Now we train our model with the previous dataset and then test the model with new data values and predict the fare </a:t>
            </a:r>
          </a:p>
          <a:p>
            <a:pPr marL="342900" indent="-342900" fontAlgn="base">
              <a:spcBef>
                <a:spcPts val="800"/>
              </a:spcBef>
              <a:spcAft>
                <a:spcPts val="400"/>
              </a:spcAft>
              <a:buSzPts val="1000"/>
              <a:buFont typeface="Wingdings" panose="05000000000000000000" pitchFamily="2" charset="2"/>
              <a:buChar char="Ø"/>
              <a:tabLst>
                <a:tab pos="137160" algn="l"/>
                <a:tab pos="365760" algn="l"/>
              </a:tabLst>
            </a:pPr>
            <a:r>
              <a:rPr lang="en-US" sz="2400" dirty="0">
                <a:effectLst/>
                <a:latin typeface="Times New Roman" panose="02020603050405020304" pitchFamily="18" charset="0"/>
                <a:ea typeface="SimSun" panose="02010600030101010101" pitchFamily="2" charset="-122"/>
              </a:rPr>
              <a:t>This application can improve the transport accessibility, reduce waiting time and reduce the transportation fare etc.</a:t>
            </a:r>
            <a:endParaRPr lang="en-IN" sz="2400" dirty="0">
              <a:effectLst/>
              <a:latin typeface="Times New Roman" panose="02020603050405020304" pitchFamily="18" charset="0"/>
              <a:ea typeface="SimSun" panose="02010600030101010101" pitchFamily="2" charset="-122"/>
            </a:endParaRPr>
          </a:p>
          <a:p>
            <a:pPr marL="342900" lvl="0" indent="-342900" fontAlgn="base">
              <a:spcBef>
                <a:spcPts val="800"/>
              </a:spcBef>
              <a:spcAft>
                <a:spcPts val="400"/>
              </a:spcAft>
              <a:buSzPts val="1000"/>
              <a:buFont typeface="Wingdings" panose="05000000000000000000" pitchFamily="2" charset="2"/>
              <a:buChar char="Ø"/>
              <a:tabLst>
                <a:tab pos="137160" algn="l"/>
                <a:tab pos="365760" algn="l"/>
              </a:tabLst>
            </a:pPr>
            <a:endParaRPr lang="en-US" sz="2400" b="1" u="none" strike="noStrike" kern="0" cap="small" dirty="0">
              <a:ln>
                <a:noFill/>
              </a:ln>
              <a:effectLst>
                <a:outerShdw sx="0" sy="0">
                  <a:srgbClr val="000000"/>
                </a:outerShdw>
              </a:effectLst>
              <a:latin typeface="Times New Roman" panose="02020603050405020304" pitchFamily="18" charset="0"/>
            </a:endParaRPr>
          </a:p>
        </p:txBody>
      </p:sp>
      <p:pic>
        <p:nvPicPr>
          <p:cNvPr id="7" name="Picture 6">
            <a:extLst>
              <a:ext uri="{FF2B5EF4-FFF2-40B4-BE49-F238E27FC236}">
                <a16:creationId xmlns:a16="http://schemas.microsoft.com/office/drawing/2014/main" id="{23267135-AAED-4E46-82D4-2E8BE9D9F968}"/>
              </a:ext>
            </a:extLst>
          </p:cNvPr>
          <p:cNvPicPr>
            <a:picLocks noChangeAspect="1"/>
          </p:cNvPicPr>
          <p:nvPr/>
        </p:nvPicPr>
        <p:blipFill rotWithShape="1">
          <a:blip r:embed="rId3">
            <a:extLst>
              <a:ext uri="{28A0092B-C50C-407E-A947-70E740481C1C}">
                <a14:useLocalDpi xmlns:a14="http://schemas.microsoft.com/office/drawing/2010/main" val="0"/>
              </a:ext>
            </a:extLst>
          </a:blip>
          <a:srcRect l="20469" t="3019" r="63136" b="86777"/>
          <a:stretch/>
        </p:blipFill>
        <p:spPr>
          <a:xfrm>
            <a:off x="9776697" y="280046"/>
            <a:ext cx="1998812" cy="699767"/>
          </a:xfrm>
          <a:prstGeom prst="rect">
            <a:avLst/>
          </a:prstGeom>
        </p:spPr>
      </p:pic>
      <p:pic>
        <p:nvPicPr>
          <p:cNvPr id="8" name="Picture 4">
            <a:extLst>
              <a:ext uri="{FF2B5EF4-FFF2-40B4-BE49-F238E27FC236}">
                <a16:creationId xmlns:a16="http://schemas.microsoft.com/office/drawing/2014/main" id="{24F6E8F9-0000-4DA4-BB11-785634B57C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48634"/>
            <a:ext cx="1397480" cy="782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4097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814F33-1456-49AB-90F8-38707165C3E5}"/>
              </a:ext>
            </a:extLst>
          </p:cNvPr>
          <p:cNvSpPr>
            <a:spLocks noGrp="1"/>
          </p:cNvSpPr>
          <p:nvPr>
            <p:ph type="title"/>
          </p:nvPr>
        </p:nvSpPr>
        <p:spPr>
          <a:xfrm>
            <a:off x="200133" y="1924495"/>
            <a:ext cx="7511882" cy="439608"/>
          </a:xfrm>
        </p:spPr>
        <p:txBody>
          <a:bodyPr vert="horz" lIns="91440" tIns="45720" rIns="91440" bIns="45720" rtlCol="0" anchor="b">
            <a:normAutofit fontScale="90000"/>
          </a:bodyPr>
          <a:lstStyle/>
          <a:p>
            <a:pPr algn="ctr"/>
            <a:r>
              <a:rPr lang="en-US" sz="2800" b="1" dirty="0">
                <a:solidFill>
                  <a:schemeClr val="tx1"/>
                </a:solidFill>
                <a:latin typeface="Calisto MT" panose="02040603050505030304" pitchFamily="18" charset="0"/>
              </a:rPr>
              <a:t>Machine Learning Algorithm :</a:t>
            </a:r>
            <a:endParaRPr lang="en-US" sz="2800" b="1" dirty="0">
              <a:solidFill>
                <a:schemeClr val="tx1"/>
              </a:solidFill>
              <a:latin typeface="Calisto MT" panose="02040603050505030304" pitchFamily="18" charset="0"/>
              <a:ea typeface="+mj-ea"/>
              <a:cs typeface="+mj-cs"/>
            </a:endParaRPr>
          </a:p>
        </p:txBody>
      </p:sp>
      <p:sp>
        <p:nvSpPr>
          <p:cNvPr id="3" name="Text Placeholder 2">
            <a:extLst>
              <a:ext uri="{FF2B5EF4-FFF2-40B4-BE49-F238E27FC236}">
                <a16:creationId xmlns:a16="http://schemas.microsoft.com/office/drawing/2014/main" id="{118252C4-84A8-42FE-A7C4-DB70BECB2B93}"/>
              </a:ext>
            </a:extLst>
          </p:cNvPr>
          <p:cNvSpPr>
            <a:spLocks noGrp="1"/>
          </p:cNvSpPr>
          <p:nvPr>
            <p:ph type="body" sz="quarter" idx="11"/>
          </p:nvPr>
        </p:nvSpPr>
        <p:spPr>
          <a:xfrm>
            <a:off x="925784" y="2510287"/>
            <a:ext cx="7770676" cy="3709358"/>
          </a:xfrm>
        </p:spPr>
        <p:txBody>
          <a:bodyPr vert="horz" lIns="91440" tIns="45720" rIns="91440" bIns="45720" rtlCol="0">
            <a:noAutofit/>
          </a:bodyPr>
          <a:lstStyle/>
          <a:p>
            <a:pPr algn="l"/>
            <a:r>
              <a:rPr lang="en-US" b="1" i="0" dirty="0">
                <a:solidFill>
                  <a:schemeClr val="tx1"/>
                </a:solidFill>
                <a:latin typeface="Times New Roman" panose="02020603050405020304" pitchFamily="18" charset="0"/>
                <a:cs typeface="Times New Roman" panose="02020603050405020304" pitchFamily="18" charset="0"/>
              </a:rPr>
              <a:t>LINEAR REGRESSION:</a:t>
            </a:r>
          </a:p>
          <a:p>
            <a:pPr algn="l"/>
            <a:r>
              <a:rPr lang="en-US" b="1" i="0" dirty="0">
                <a:solidFill>
                  <a:schemeClr val="tx1"/>
                </a:solidFill>
                <a:latin typeface="Times New Roman" panose="02020603050405020304" pitchFamily="18" charset="0"/>
                <a:cs typeface="Times New Roman" panose="02020603050405020304" pitchFamily="18" charset="0"/>
              </a:rPr>
              <a:t>Regression analysis</a:t>
            </a:r>
            <a:r>
              <a:rPr lang="en-US" i="0" dirty="0">
                <a:solidFill>
                  <a:schemeClr val="tx1"/>
                </a:solidFill>
                <a:latin typeface="Times New Roman" panose="02020603050405020304" pitchFamily="18" charset="0"/>
                <a:cs typeface="Times New Roman" panose="02020603050405020304" pitchFamily="18" charset="0"/>
              </a:rPr>
              <a:t> is a set of statistical processes for estimating the relationships between a  dependent variables and one or more independent variables regression analysis is widely used for prediction.</a:t>
            </a:r>
          </a:p>
          <a:p>
            <a:pPr algn="l"/>
            <a:r>
              <a:rPr lang="en-US" i="0" dirty="0">
                <a:solidFill>
                  <a:schemeClr val="tx1"/>
                </a:solidFill>
                <a:latin typeface="Times New Roman" panose="02020603050405020304" pitchFamily="18" charset="0"/>
                <a:cs typeface="Times New Roman" panose="02020603050405020304" pitchFamily="18" charset="0"/>
              </a:rPr>
              <a:t>In this project Linear the fare is the dependent variable and distance and vehicle type are independent variable.</a:t>
            </a:r>
          </a:p>
          <a:p>
            <a:pPr algn="l"/>
            <a:r>
              <a:rPr lang="en-IN" i="0" dirty="0">
                <a:solidFill>
                  <a:schemeClr val="tx1"/>
                </a:solidFill>
                <a:latin typeface="Times New Roman" panose="02020603050405020304" pitchFamily="18" charset="0"/>
                <a:cs typeface="Times New Roman" panose="02020603050405020304" pitchFamily="18" charset="0"/>
              </a:rPr>
              <a:t>With the help of these we are predicting the fare.</a:t>
            </a:r>
          </a:p>
          <a:p>
            <a:pPr algn="l">
              <a:buFont typeface="Arial" panose="020B0604020202020204" pitchFamily="34" charset="0"/>
              <a:buChar char="•"/>
            </a:pPr>
            <a:endParaRPr lang="en-US" i="0" dirty="0">
              <a:solidFill>
                <a:schemeClr val="tx1"/>
              </a:solidFill>
              <a:latin typeface="Times New Roman" panose="02020603050405020304" pitchFamily="18" charset="0"/>
              <a:cs typeface="Times New Roman" panose="02020603050405020304" pitchFamily="18" charset="0"/>
            </a:endParaRPr>
          </a:p>
        </p:txBody>
      </p:sp>
      <p:pic>
        <p:nvPicPr>
          <p:cNvPr id="6" name="Picture Placeholder 5" descr="A yellow car with a white background&#10;&#10;Description automatically generated with low confidence">
            <a:extLst>
              <a:ext uri="{FF2B5EF4-FFF2-40B4-BE49-F238E27FC236}">
                <a16:creationId xmlns:a16="http://schemas.microsoft.com/office/drawing/2014/main" id="{FE2932D6-7A38-450D-A932-05AC60070BEC}"/>
              </a:ext>
            </a:extLst>
          </p:cNvPr>
          <p:cNvPicPr>
            <a:picLocks noGrp="1" noChangeAspect="1"/>
          </p:cNvPicPr>
          <p:nvPr>
            <p:ph type="pic" sz="quarter" idx="12"/>
          </p:nvPr>
        </p:nvPicPr>
        <p:blipFill rotWithShape="1">
          <a:blip r:embed="rId2"/>
          <a:srcRect l="4911" t="-1" r="7573" b="33561"/>
          <a:stretch/>
        </p:blipFill>
        <p:spPr>
          <a:xfrm flipH="1" flipV="1">
            <a:off x="12114487" y="6714553"/>
            <a:ext cx="74465" cy="49324"/>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pic>
        <p:nvPicPr>
          <p:cNvPr id="2" name="Picture 1">
            <a:extLst>
              <a:ext uri="{FF2B5EF4-FFF2-40B4-BE49-F238E27FC236}">
                <a16:creationId xmlns:a16="http://schemas.microsoft.com/office/drawing/2014/main" id="{153C3A87-C83D-4592-AAFC-8D29E3B5A424}"/>
              </a:ext>
            </a:extLst>
          </p:cNvPr>
          <p:cNvPicPr>
            <a:picLocks noChangeAspect="1"/>
          </p:cNvPicPr>
          <p:nvPr/>
        </p:nvPicPr>
        <p:blipFill>
          <a:blip r:embed="rId3"/>
          <a:stretch>
            <a:fillRect/>
          </a:stretch>
        </p:blipFill>
        <p:spPr>
          <a:xfrm>
            <a:off x="8696460" y="2645632"/>
            <a:ext cx="3079049" cy="2872315"/>
          </a:xfrm>
          <a:prstGeom prst="rect">
            <a:avLst/>
          </a:prstGeom>
        </p:spPr>
      </p:pic>
      <p:pic>
        <p:nvPicPr>
          <p:cNvPr id="8" name="Content Placeholder 4">
            <a:extLst>
              <a:ext uri="{FF2B5EF4-FFF2-40B4-BE49-F238E27FC236}">
                <a16:creationId xmlns:a16="http://schemas.microsoft.com/office/drawing/2014/main" id="{CD2C04B2-B482-4EB0-9B8A-E895DE011A77}"/>
              </a:ext>
            </a:extLst>
          </p:cNvPr>
          <p:cNvPicPr>
            <a:picLocks noChangeAspect="1"/>
          </p:cNvPicPr>
          <p:nvPr/>
        </p:nvPicPr>
        <p:blipFill rotWithShape="1">
          <a:blip r:embed="rId4">
            <a:extLst>
              <a:ext uri="{28A0092B-C50C-407E-A947-70E740481C1C}">
                <a14:useLocalDpi xmlns:a14="http://schemas.microsoft.com/office/drawing/2010/main" val="0"/>
              </a:ext>
            </a:extLst>
          </a:blip>
          <a:srcRect b="78862"/>
          <a:stretch/>
        </p:blipFill>
        <p:spPr>
          <a:xfrm>
            <a:off x="0" y="0"/>
            <a:ext cx="12192000" cy="1449027"/>
          </a:xfrm>
          <a:prstGeom prst="rect">
            <a:avLst/>
          </a:prstGeom>
        </p:spPr>
      </p:pic>
      <p:pic>
        <p:nvPicPr>
          <p:cNvPr id="9" name="Picture 8">
            <a:extLst>
              <a:ext uri="{FF2B5EF4-FFF2-40B4-BE49-F238E27FC236}">
                <a16:creationId xmlns:a16="http://schemas.microsoft.com/office/drawing/2014/main" id="{A194063A-D61F-45B9-B7C3-FD818D02C2CA}"/>
              </a:ext>
            </a:extLst>
          </p:cNvPr>
          <p:cNvPicPr>
            <a:picLocks noChangeAspect="1"/>
          </p:cNvPicPr>
          <p:nvPr/>
        </p:nvPicPr>
        <p:blipFill rotWithShape="1">
          <a:blip r:embed="rId5">
            <a:extLst>
              <a:ext uri="{28A0092B-C50C-407E-A947-70E740481C1C}">
                <a14:useLocalDpi xmlns:a14="http://schemas.microsoft.com/office/drawing/2010/main" val="0"/>
              </a:ext>
            </a:extLst>
          </a:blip>
          <a:srcRect l="20469" t="3019" r="63136" b="86777"/>
          <a:stretch/>
        </p:blipFill>
        <p:spPr>
          <a:xfrm>
            <a:off x="9776697" y="280046"/>
            <a:ext cx="1998812" cy="699767"/>
          </a:xfrm>
          <a:prstGeom prst="rect">
            <a:avLst/>
          </a:prstGeom>
        </p:spPr>
      </p:pic>
      <p:pic>
        <p:nvPicPr>
          <p:cNvPr id="10" name="Picture 4">
            <a:extLst>
              <a:ext uri="{FF2B5EF4-FFF2-40B4-BE49-F238E27FC236}">
                <a16:creationId xmlns:a16="http://schemas.microsoft.com/office/drawing/2014/main" id="{2B3657F5-5114-4006-8DE6-C29BA44886D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48634"/>
            <a:ext cx="1397480" cy="782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1486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B02FE693-567E-4F55-8ED8-4BC302490B1B}"/>
              </a:ext>
            </a:extLst>
          </p:cNvPr>
          <p:cNvSpPr>
            <a:spLocks noGrp="1"/>
          </p:cNvSpPr>
          <p:nvPr>
            <p:ph type="pic" sz="quarter" idx="12"/>
          </p:nvPr>
        </p:nvSpPr>
        <p:spPr/>
      </p:sp>
      <p:sp>
        <p:nvSpPr>
          <p:cNvPr id="3" name="Text Placeholder 2">
            <a:extLst>
              <a:ext uri="{FF2B5EF4-FFF2-40B4-BE49-F238E27FC236}">
                <a16:creationId xmlns:a16="http://schemas.microsoft.com/office/drawing/2014/main" id="{22043322-DAD3-46F7-8DCE-650EB2902E6A}"/>
              </a:ext>
            </a:extLst>
          </p:cNvPr>
          <p:cNvSpPr>
            <a:spLocks noGrp="1"/>
          </p:cNvSpPr>
          <p:nvPr>
            <p:ph type="body" sz="quarter" idx="11"/>
          </p:nvPr>
        </p:nvSpPr>
        <p:spPr/>
        <p:txBody>
          <a:bodyPr>
            <a:normAutofit fontScale="92500" lnSpcReduction="10000"/>
          </a:bodyPr>
          <a:lstStyle/>
          <a:p>
            <a:endParaRPr lang="en-IN"/>
          </a:p>
        </p:txBody>
      </p:sp>
      <p:sp>
        <p:nvSpPr>
          <p:cNvPr id="4" name="Title 3">
            <a:extLst>
              <a:ext uri="{FF2B5EF4-FFF2-40B4-BE49-F238E27FC236}">
                <a16:creationId xmlns:a16="http://schemas.microsoft.com/office/drawing/2014/main" id="{C8EB767E-2729-4BD0-A70E-6128DC2D9697}"/>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2AB0922C-965D-4AD5-BAC4-94F3E1AFD0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935"/>
            <a:ext cx="12192000" cy="6855065"/>
          </a:xfrm>
          <a:prstGeom prst="rect">
            <a:avLst/>
          </a:prstGeom>
        </p:spPr>
      </p:pic>
      <p:sp>
        <p:nvSpPr>
          <p:cNvPr id="6" name="Text Placeholder 2">
            <a:extLst>
              <a:ext uri="{FF2B5EF4-FFF2-40B4-BE49-F238E27FC236}">
                <a16:creationId xmlns:a16="http://schemas.microsoft.com/office/drawing/2014/main" id="{D091432B-F57B-4D82-9210-85E8ABF6ACC9}"/>
              </a:ext>
            </a:extLst>
          </p:cNvPr>
          <p:cNvSpPr txBox="1">
            <a:spLocks/>
          </p:cNvSpPr>
          <p:nvPr/>
        </p:nvSpPr>
        <p:spPr>
          <a:xfrm>
            <a:off x="482330" y="1509623"/>
            <a:ext cx="7770676" cy="4454508"/>
          </a:xfrm>
          <a:prstGeom prst="rect">
            <a:avLst/>
          </a:prstGeom>
        </p:spPr>
        <p:txBody>
          <a:bodyPr vert="horz" lIns="91440" tIns="45720" rIns="91440" bIns="45720" rtlCol="0">
            <a:noAutofit/>
          </a:bodyPr>
          <a:lstStyle>
            <a:lvl1pPr marL="228600" indent="-228600" algn="r" defTabSz="914400" rtl="0" eaLnBrk="1" latinLnBrk="0" hangingPunct="1">
              <a:lnSpc>
                <a:spcPct val="90000"/>
              </a:lnSpc>
              <a:spcBef>
                <a:spcPts val="1000"/>
              </a:spcBef>
              <a:buFontTx/>
              <a:buNone/>
              <a:defRPr sz="2400" i="1" kern="1200">
                <a:solidFill>
                  <a:schemeClr val="accent3">
                    <a:lumMod val="20000"/>
                    <a:lumOff val="8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r>
              <a:rPr lang="en-US" b="1" i="0" dirty="0">
                <a:solidFill>
                  <a:schemeClr val="tx1"/>
                </a:solidFill>
                <a:latin typeface="Times New Roman" panose="02020603050405020304" pitchFamily="18" charset="0"/>
                <a:cs typeface="Times New Roman" panose="02020603050405020304" pitchFamily="18" charset="0"/>
              </a:rPr>
              <a:t>Dataset we are using for Machine Learning Algorithm:</a:t>
            </a:r>
          </a:p>
          <a:p>
            <a:pPr marL="0" indent="0" algn="l"/>
            <a:r>
              <a:rPr lang="en-US" i="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a:t>
            </a:r>
            <a:r>
              <a:rPr lang="en-US" i="0" dirty="0">
                <a:solidFill>
                  <a:schemeClr val="tx1"/>
                </a:solidFill>
                <a:latin typeface="Times New Roman" panose="02020603050405020304" pitchFamily="18" charset="0"/>
                <a:cs typeface="Times New Roman" panose="02020603050405020304" pitchFamily="18" charset="0"/>
              </a:rPr>
              <a:t> </a:t>
            </a:r>
            <a:r>
              <a:rPr lang="en-US" i="0" dirty="0" err="1">
                <a:solidFill>
                  <a:schemeClr val="tx1"/>
                </a:solidFill>
                <a:latin typeface="Times New Roman" panose="02020603050405020304" pitchFamily="18" charset="0"/>
                <a:cs typeface="Times New Roman" panose="02020603050405020304" pitchFamily="18" charset="0"/>
              </a:rPr>
              <a:t>UberCab_rides</a:t>
            </a:r>
            <a:r>
              <a:rPr lang="en-US" i="0" dirty="0">
                <a:solidFill>
                  <a:schemeClr val="tx1"/>
                </a:solidFill>
                <a:latin typeface="Times New Roman" panose="02020603050405020304" pitchFamily="18" charset="0"/>
                <a:cs typeface="Times New Roman" panose="02020603050405020304" pitchFamily="18" charset="0"/>
              </a:rPr>
              <a:t> .csv</a:t>
            </a:r>
          </a:p>
          <a:p>
            <a:pPr marL="0" indent="0" algn="l"/>
            <a:r>
              <a:rPr lang="en-US" i="0" dirty="0">
                <a:solidFill>
                  <a:schemeClr val="tx1"/>
                </a:solidFill>
                <a:latin typeface="Times New Roman" panose="02020603050405020304" pitchFamily="18" charset="0"/>
                <a:cs typeface="Times New Roman" panose="02020603050405020304" pitchFamily="18" charset="0"/>
              </a:rPr>
              <a:t>Which contains the data of Distance, pickup location,</a:t>
            </a:r>
          </a:p>
          <a:p>
            <a:pPr marL="0" indent="0" algn="l"/>
            <a:r>
              <a:rPr lang="en-US" i="0" dirty="0">
                <a:solidFill>
                  <a:schemeClr val="tx1"/>
                </a:solidFill>
                <a:latin typeface="Times New Roman" panose="02020603050405020304" pitchFamily="18" charset="0"/>
                <a:cs typeface="Times New Roman" panose="02020603050405020304" pitchFamily="18" charset="0"/>
              </a:rPr>
              <a:t>destination location , Price , Vehicle/cab type</a:t>
            </a:r>
          </a:p>
          <a:p>
            <a:pPr algn="l"/>
            <a:endParaRPr lang="en-IN" i="0" dirty="0">
              <a:solidFill>
                <a:schemeClr val="tx1"/>
              </a:solidFill>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endParaRPr lang="en-US" i="0" dirty="0">
              <a:solidFill>
                <a:schemeClr val="tx1"/>
              </a:solidFill>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7BFFCC91-AFC7-4274-9339-56E1C4E128A7}"/>
              </a:ext>
            </a:extLst>
          </p:cNvPr>
          <p:cNvPicPr>
            <a:picLocks noChangeAspect="1"/>
          </p:cNvPicPr>
          <p:nvPr/>
        </p:nvPicPr>
        <p:blipFill>
          <a:blip r:embed="rId3"/>
          <a:stretch>
            <a:fillRect/>
          </a:stretch>
        </p:blipFill>
        <p:spPr>
          <a:xfrm>
            <a:off x="3022570" y="3364631"/>
            <a:ext cx="5560713" cy="3166100"/>
          </a:xfrm>
          <a:prstGeom prst="rect">
            <a:avLst/>
          </a:prstGeom>
        </p:spPr>
      </p:pic>
      <p:pic>
        <p:nvPicPr>
          <p:cNvPr id="9" name="Picture 8">
            <a:extLst>
              <a:ext uri="{FF2B5EF4-FFF2-40B4-BE49-F238E27FC236}">
                <a16:creationId xmlns:a16="http://schemas.microsoft.com/office/drawing/2014/main" id="{3F70EDD1-E471-48CE-9953-E9F9A6F45ED4}"/>
              </a:ext>
            </a:extLst>
          </p:cNvPr>
          <p:cNvPicPr>
            <a:picLocks noChangeAspect="1"/>
          </p:cNvPicPr>
          <p:nvPr/>
        </p:nvPicPr>
        <p:blipFill rotWithShape="1">
          <a:blip r:embed="rId4">
            <a:extLst>
              <a:ext uri="{28A0092B-C50C-407E-A947-70E740481C1C}">
                <a14:useLocalDpi xmlns:a14="http://schemas.microsoft.com/office/drawing/2010/main" val="0"/>
              </a:ext>
            </a:extLst>
          </a:blip>
          <a:srcRect l="20469" t="3019" r="63136" b="86777"/>
          <a:stretch/>
        </p:blipFill>
        <p:spPr>
          <a:xfrm>
            <a:off x="9776697" y="280046"/>
            <a:ext cx="1998812" cy="699767"/>
          </a:xfrm>
          <a:prstGeom prst="rect">
            <a:avLst/>
          </a:prstGeom>
        </p:spPr>
      </p:pic>
      <p:pic>
        <p:nvPicPr>
          <p:cNvPr id="10" name="Picture 4">
            <a:extLst>
              <a:ext uri="{FF2B5EF4-FFF2-40B4-BE49-F238E27FC236}">
                <a16:creationId xmlns:a16="http://schemas.microsoft.com/office/drawing/2014/main" id="{EEBD6118-345E-4982-9B35-B16C9B479FB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48634"/>
            <a:ext cx="1397480" cy="782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37048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2" descr="How to Work With a PDF in Python – Real Python">
            <a:extLst>
              <a:ext uri="{FF2B5EF4-FFF2-40B4-BE49-F238E27FC236}">
                <a16:creationId xmlns:a16="http://schemas.microsoft.com/office/drawing/2014/main" id="{88457B13-D149-42CD-9860-30FB5741DDF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899" r="26800" b="16591"/>
          <a:stretch/>
        </p:blipFill>
        <p:spPr bwMode="auto">
          <a:xfrm>
            <a:off x="0" y="1449027"/>
            <a:ext cx="7194429" cy="5395732"/>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a:extLst>
              <a:ext uri="{FF2B5EF4-FFF2-40B4-BE49-F238E27FC236}">
                <a16:creationId xmlns:a16="http://schemas.microsoft.com/office/drawing/2014/main" id="{437F64E5-3058-4E37-841C-5455CAD7F62D}"/>
              </a:ext>
            </a:extLst>
          </p:cNvPr>
          <p:cNvSpPr>
            <a:spLocks noGrp="1"/>
          </p:cNvSpPr>
          <p:nvPr>
            <p:ph type="title"/>
          </p:nvPr>
        </p:nvSpPr>
        <p:spPr>
          <a:xfrm>
            <a:off x="7841412" y="980742"/>
            <a:ext cx="4245633" cy="1954486"/>
          </a:xfrm>
        </p:spPr>
        <p:txBody>
          <a:bodyPr vert="horz" lIns="91440" tIns="45720" rIns="91440" bIns="45720" rtlCol="0" anchor="ctr">
            <a:normAutofit/>
          </a:bodyPr>
          <a:lstStyle/>
          <a:p>
            <a:r>
              <a:rPr lang="en-US" dirty="0">
                <a:solidFill>
                  <a:schemeClr val="tx1"/>
                </a:solidFill>
                <a:ea typeface="+mj-ea"/>
                <a:cs typeface="+mj-cs"/>
              </a:rPr>
              <a:t> </a:t>
            </a:r>
            <a:r>
              <a:rPr lang="en-US" sz="3200" b="1" dirty="0">
                <a:solidFill>
                  <a:schemeClr val="tx1"/>
                </a:solidFill>
                <a:latin typeface="Times New Roman" panose="02020603050405020304" pitchFamily="18" charset="0"/>
                <a:ea typeface="+mj-ea"/>
                <a:cs typeface="Times New Roman" panose="02020603050405020304" pitchFamily="18" charset="0"/>
              </a:rPr>
              <a:t>Modules</a:t>
            </a:r>
            <a:r>
              <a:rPr lang="en-US" dirty="0">
                <a:solidFill>
                  <a:schemeClr val="tx1"/>
                </a:solidFill>
                <a:latin typeface="Bell MT" panose="02020503060305020303" pitchFamily="18" charset="0"/>
                <a:ea typeface="+mj-ea"/>
                <a:cs typeface="+mj-cs"/>
              </a:rPr>
              <a:t>:</a:t>
            </a:r>
          </a:p>
        </p:txBody>
      </p:sp>
      <p:sp>
        <p:nvSpPr>
          <p:cNvPr id="3" name="Text Placeholder 2">
            <a:extLst>
              <a:ext uri="{FF2B5EF4-FFF2-40B4-BE49-F238E27FC236}">
                <a16:creationId xmlns:a16="http://schemas.microsoft.com/office/drawing/2014/main" id="{12144BEE-491C-4ABF-87C7-EA725DAF34AC}"/>
              </a:ext>
            </a:extLst>
          </p:cNvPr>
          <p:cNvSpPr>
            <a:spLocks noGrp="1"/>
          </p:cNvSpPr>
          <p:nvPr>
            <p:ph type="body" sz="quarter" idx="11"/>
          </p:nvPr>
        </p:nvSpPr>
        <p:spPr>
          <a:xfrm>
            <a:off x="7194429" y="2540959"/>
            <a:ext cx="5094515" cy="4144963"/>
          </a:xfrm>
        </p:spPr>
        <p:txBody>
          <a:bodyPr vert="horz" lIns="91440" tIns="45720" rIns="91440" bIns="45720" rtlCol="0">
            <a:noAutofit/>
          </a:bodyPr>
          <a:lstStyle/>
          <a:p>
            <a:pPr marL="571500" indent="-571500" algn="l">
              <a:buFont typeface="Wingdings" panose="05000000000000000000" pitchFamily="2" charset="2"/>
              <a:buChar char="Ø"/>
            </a:pPr>
            <a:r>
              <a:rPr lang="en-US" sz="3200" dirty="0">
                <a:solidFill>
                  <a:schemeClr val="tx1"/>
                </a:solidFill>
                <a:latin typeface="Times New Roman" panose="02020603050405020304" pitchFamily="18" charset="0"/>
                <a:cs typeface="Times New Roman" panose="02020603050405020304" pitchFamily="18" charset="0"/>
              </a:rPr>
              <a:t>Login page</a:t>
            </a:r>
          </a:p>
          <a:p>
            <a:pPr marL="571500" indent="-571500" algn="l">
              <a:buFont typeface="Wingdings" panose="05000000000000000000" pitchFamily="2" charset="2"/>
              <a:buChar char="Ø"/>
            </a:pPr>
            <a:r>
              <a:rPr lang="en-US" sz="3200" dirty="0">
                <a:solidFill>
                  <a:schemeClr val="tx1"/>
                </a:solidFill>
                <a:latin typeface="Times New Roman" panose="02020603050405020304" pitchFamily="18" charset="0"/>
                <a:cs typeface="Times New Roman" panose="02020603050405020304" pitchFamily="18" charset="0"/>
              </a:rPr>
              <a:t>Register page</a:t>
            </a:r>
          </a:p>
          <a:p>
            <a:pPr marL="571500" indent="-571500" algn="l">
              <a:buFont typeface="Wingdings" panose="05000000000000000000" pitchFamily="2" charset="2"/>
              <a:buChar char="Ø"/>
            </a:pPr>
            <a:r>
              <a:rPr lang="en-US" sz="3200" dirty="0">
                <a:solidFill>
                  <a:schemeClr val="tx1"/>
                </a:solidFill>
                <a:latin typeface="Times New Roman" panose="02020603050405020304" pitchFamily="18" charset="0"/>
                <a:cs typeface="Times New Roman" panose="02020603050405020304" pitchFamily="18" charset="0"/>
              </a:rPr>
              <a:t>User data collection page</a:t>
            </a:r>
          </a:p>
          <a:p>
            <a:pPr marL="571500" indent="-571500" algn="l">
              <a:buFont typeface="Wingdings" panose="05000000000000000000" pitchFamily="2" charset="2"/>
              <a:buChar char="Ø"/>
            </a:pPr>
            <a:r>
              <a:rPr lang="en-US" sz="3200" dirty="0">
                <a:solidFill>
                  <a:schemeClr val="tx1"/>
                </a:solidFill>
                <a:latin typeface="Times New Roman" panose="02020603050405020304" pitchFamily="18" charset="0"/>
                <a:cs typeface="Times New Roman" panose="02020603050405020304" pitchFamily="18" charset="0"/>
              </a:rPr>
              <a:t>Vehicle selection page</a:t>
            </a:r>
          </a:p>
          <a:p>
            <a:pPr marL="571500" indent="-571500" algn="l">
              <a:buFont typeface="Wingdings" panose="05000000000000000000" pitchFamily="2" charset="2"/>
              <a:buChar char="Ø"/>
            </a:pPr>
            <a:r>
              <a:rPr lang="en-US" sz="3200" dirty="0">
                <a:solidFill>
                  <a:schemeClr val="tx1"/>
                </a:solidFill>
                <a:latin typeface="Times New Roman" panose="02020603050405020304" pitchFamily="18" charset="0"/>
                <a:cs typeface="Times New Roman" panose="02020603050405020304" pitchFamily="18" charset="0"/>
              </a:rPr>
              <a:t>Prediction page</a:t>
            </a:r>
          </a:p>
        </p:txBody>
      </p:sp>
      <p:pic>
        <p:nvPicPr>
          <p:cNvPr id="7" name="Content Placeholder 4">
            <a:extLst>
              <a:ext uri="{FF2B5EF4-FFF2-40B4-BE49-F238E27FC236}">
                <a16:creationId xmlns:a16="http://schemas.microsoft.com/office/drawing/2014/main" id="{2EDAE905-F5E6-4975-9F88-2C87457533CD}"/>
              </a:ext>
            </a:extLst>
          </p:cNvPr>
          <p:cNvPicPr>
            <a:picLocks noChangeAspect="1"/>
          </p:cNvPicPr>
          <p:nvPr/>
        </p:nvPicPr>
        <p:blipFill rotWithShape="1">
          <a:blip r:embed="rId3">
            <a:extLst>
              <a:ext uri="{28A0092B-C50C-407E-A947-70E740481C1C}">
                <a14:useLocalDpi xmlns:a14="http://schemas.microsoft.com/office/drawing/2010/main" val="0"/>
              </a:ext>
            </a:extLst>
          </a:blip>
          <a:srcRect b="78862"/>
          <a:stretch/>
        </p:blipFill>
        <p:spPr>
          <a:xfrm>
            <a:off x="0" y="0"/>
            <a:ext cx="12192000" cy="1449027"/>
          </a:xfrm>
          <a:prstGeom prst="rect">
            <a:avLst/>
          </a:prstGeom>
        </p:spPr>
      </p:pic>
      <p:pic>
        <p:nvPicPr>
          <p:cNvPr id="8" name="Picture 7">
            <a:extLst>
              <a:ext uri="{FF2B5EF4-FFF2-40B4-BE49-F238E27FC236}">
                <a16:creationId xmlns:a16="http://schemas.microsoft.com/office/drawing/2014/main" id="{8E092B0C-2557-4AD9-AFAD-A9645D0F7698}"/>
              </a:ext>
            </a:extLst>
          </p:cNvPr>
          <p:cNvPicPr>
            <a:picLocks noChangeAspect="1"/>
          </p:cNvPicPr>
          <p:nvPr/>
        </p:nvPicPr>
        <p:blipFill rotWithShape="1">
          <a:blip r:embed="rId4">
            <a:extLst>
              <a:ext uri="{28A0092B-C50C-407E-A947-70E740481C1C}">
                <a14:useLocalDpi xmlns:a14="http://schemas.microsoft.com/office/drawing/2010/main" val="0"/>
              </a:ext>
            </a:extLst>
          </a:blip>
          <a:srcRect l="20469" t="3019" r="63136" b="86777"/>
          <a:stretch/>
        </p:blipFill>
        <p:spPr>
          <a:xfrm>
            <a:off x="9776697" y="280046"/>
            <a:ext cx="1998812" cy="699767"/>
          </a:xfrm>
          <a:prstGeom prst="rect">
            <a:avLst/>
          </a:prstGeom>
        </p:spPr>
      </p:pic>
      <p:pic>
        <p:nvPicPr>
          <p:cNvPr id="9" name="Picture 4">
            <a:extLst>
              <a:ext uri="{FF2B5EF4-FFF2-40B4-BE49-F238E27FC236}">
                <a16:creationId xmlns:a16="http://schemas.microsoft.com/office/drawing/2014/main" id="{389CAA4B-1910-4BE2-94E8-12A3F10C569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48634"/>
            <a:ext cx="1397480" cy="782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02660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D5537-1F8D-4E39-B5A5-CD334FA0DE9B}"/>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BB018020-EDC3-466D-B9D6-B67CC636F29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5065"/>
          </a:xfrm>
        </p:spPr>
      </p:pic>
      <p:pic>
        <p:nvPicPr>
          <p:cNvPr id="4" name="Picture 3" descr="Diagram&#10;&#10;Description automatically generated">
            <a:extLst>
              <a:ext uri="{FF2B5EF4-FFF2-40B4-BE49-F238E27FC236}">
                <a16:creationId xmlns:a16="http://schemas.microsoft.com/office/drawing/2014/main" id="{B5F7CF51-5C5C-41F0-8167-2BD4C1B0B878}"/>
              </a:ext>
            </a:extLst>
          </p:cNvPr>
          <p:cNvPicPr/>
          <p:nvPr/>
        </p:nvPicPr>
        <p:blipFill>
          <a:blip r:embed="rId3">
            <a:extLst>
              <a:ext uri="{BEBA8EAE-BF5A-486C-A8C5-ECC9F3942E4B}">
                <a14:imgProps xmlns:a14="http://schemas.microsoft.com/office/drawing/2010/main">
                  <a14:imgLayer r:embed="rId4">
                    <a14:imgEffect>
                      <a14:sharpenSoften amount="50000"/>
                    </a14:imgEffect>
                    <a14:imgEffect>
                      <a14:saturation sat="400000"/>
                    </a14:imgEffect>
                  </a14:imgLayer>
                </a14:imgProps>
              </a:ext>
            </a:extLst>
          </a:blip>
          <a:stretch>
            <a:fillRect/>
          </a:stretch>
        </p:blipFill>
        <p:spPr>
          <a:xfrm>
            <a:off x="1416568" y="1690688"/>
            <a:ext cx="5235438" cy="4676641"/>
          </a:xfrm>
          <a:prstGeom prst="rect">
            <a:avLst/>
          </a:prstGeom>
        </p:spPr>
      </p:pic>
      <p:sp>
        <p:nvSpPr>
          <p:cNvPr id="6" name="TextBox 5">
            <a:extLst>
              <a:ext uri="{FF2B5EF4-FFF2-40B4-BE49-F238E27FC236}">
                <a16:creationId xmlns:a16="http://schemas.microsoft.com/office/drawing/2014/main" id="{C508E648-9274-42AB-9E05-7627731CCEC9}"/>
              </a:ext>
            </a:extLst>
          </p:cNvPr>
          <p:cNvSpPr txBox="1"/>
          <p:nvPr/>
        </p:nvSpPr>
        <p:spPr>
          <a:xfrm>
            <a:off x="2356052" y="910564"/>
            <a:ext cx="3985403" cy="584775"/>
          </a:xfrm>
          <a:prstGeom prst="rect">
            <a:avLst/>
          </a:prstGeom>
          <a:noFill/>
        </p:spPr>
        <p:txBody>
          <a:bodyPr wrap="square">
            <a:spAutoFit/>
          </a:bodyPr>
          <a:lstStyle/>
          <a:p>
            <a:pPr lvl="0" algn="ctr" fontAlgn="base">
              <a:spcBef>
                <a:spcPts val="800"/>
              </a:spcBef>
              <a:spcAft>
                <a:spcPts val="400"/>
              </a:spcAft>
              <a:buSzPts val="1000"/>
              <a:tabLst>
                <a:tab pos="137160" algn="l"/>
                <a:tab pos="365760" algn="l"/>
              </a:tabLst>
            </a:pPr>
            <a:r>
              <a:rPr lang="en-US" sz="3200" b="1" u="none" strike="noStrike" kern="0" cap="small" dirty="0">
                <a:ln>
                  <a:noFill/>
                </a:ln>
                <a:effectLst>
                  <a:outerShdw sx="0" sy="0">
                    <a:srgbClr val="000000"/>
                  </a:outerShdw>
                </a:effectLst>
                <a:latin typeface="Times New Roman" panose="02020603050405020304" pitchFamily="18" charset="0"/>
              </a:rPr>
              <a:t>METHODOLOGY</a:t>
            </a:r>
          </a:p>
        </p:txBody>
      </p:sp>
      <p:sp>
        <p:nvSpPr>
          <p:cNvPr id="7" name="TextBox 6">
            <a:extLst>
              <a:ext uri="{FF2B5EF4-FFF2-40B4-BE49-F238E27FC236}">
                <a16:creationId xmlns:a16="http://schemas.microsoft.com/office/drawing/2014/main" id="{130AFC99-CF7A-4EEC-8D80-1FA41FAC442C}"/>
              </a:ext>
            </a:extLst>
          </p:cNvPr>
          <p:cNvSpPr txBox="1"/>
          <p:nvPr/>
        </p:nvSpPr>
        <p:spPr>
          <a:xfrm>
            <a:off x="7401464" y="1903443"/>
            <a:ext cx="4200227" cy="2954655"/>
          </a:xfrm>
          <a:prstGeom prst="rect">
            <a:avLst/>
          </a:prstGeom>
          <a:noFill/>
        </p:spPr>
        <p:txBody>
          <a:bodyPr wrap="square">
            <a:spAutoFit/>
          </a:bodyPr>
          <a:lstStyle/>
          <a:p>
            <a:pPr marL="285750" indent="-285750" algn="l">
              <a:buFont typeface="Wingdings" panose="05000000000000000000" pitchFamily="2" charset="2"/>
              <a:buChar char="Ø"/>
            </a:pPr>
            <a:r>
              <a:rPr lang="en-US" sz="2400" dirty="0">
                <a:latin typeface="Calisto MT" panose="02040603050505030304" pitchFamily="18" charset="0"/>
              </a:rPr>
              <a:t>User data collection includes </a:t>
            </a:r>
          </a:p>
          <a:p>
            <a:pPr marL="342900" indent="-342900" algn="l">
              <a:buFont typeface="Wingdings" panose="05000000000000000000" pitchFamily="2" charset="2"/>
              <a:buChar char="ü"/>
            </a:pPr>
            <a:r>
              <a:rPr lang="en-US" dirty="0">
                <a:latin typeface="Calisto MT" panose="02040603050505030304" pitchFamily="18" charset="0"/>
              </a:rPr>
              <a:t>Phone number</a:t>
            </a:r>
          </a:p>
          <a:p>
            <a:pPr marL="342900" indent="-342900" algn="l">
              <a:buFont typeface="Wingdings" panose="05000000000000000000" pitchFamily="2" charset="2"/>
              <a:buChar char="ü"/>
            </a:pPr>
            <a:r>
              <a:rPr lang="en-US" dirty="0">
                <a:latin typeface="Calisto MT" panose="02040603050505030304" pitchFamily="18" charset="0"/>
              </a:rPr>
              <a:t>Email.id</a:t>
            </a:r>
          </a:p>
          <a:p>
            <a:pPr marL="342900" indent="-342900" algn="l">
              <a:buFont typeface="Wingdings" panose="05000000000000000000" pitchFamily="2" charset="2"/>
              <a:buChar char="ü"/>
            </a:pPr>
            <a:r>
              <a:rPr lang="en-US" dirty="0">
                <a:latin typeface="Calisto MT" panose="02040603050505030304" pitchFamily="18" charset="0"/>
              </a:rPr>
              <a:t>City</a:t>
            </a:r>
          </a:p>
          <a:p>
            <a:pPr marL="342900" indent="-342900" algn="l">
              <a:buFont typeface="Wingdings" panose="05000000000000000000" pitchFamily="2" charset="2"/>
              <a:buChar char="ü"/>
            </a:pPr>
            <a:r>
              <a:rPr lang="en-US" dirty="0">
                <a:latin typeface="Calisto MT" panose="02040603050505030304" pitchFamily="18" charset="0"/>
              </a:rPr>
              <a:t>Pickup location</a:t>
            </a:r>
          </a:p>
          <a:p>
            <a:pPr marL="342900" indent="-342900" algn="l">
              <a:buFont typeface="Wingdings" panose="05000000000000000000" pitchFamily="2" charset="2"/>
              <a:buChar char="ü"/>
            </a:pPr>
            <a:r>
              <a:rPr lang="en-US" dirty="0">
                <a:latin typeface="Calisto MT" panose="02040603050505030304" pitchFamily="18" charset="0"/>
              </a:rPr>
              <a:t>Destination location</a:t>
            </a:r>
          </a:p>
          <a:p>
            <a:pPr marL="342900" indent="-342900" algn="l">
              <a:buFont typeface="Wingdings" panose="05000000000000000000" pitchFamily="2" charset="2"/>
              <a:buChar char="ü"/>
            </a:pPr>
            <a:r>
              <a:rPr lang="en-US" dirty="0">
                <a:latin typeface="Calisto MT" panose="02040603050505030304" pitchFamily="18" charset="0"/>
              </a:rPr>
              <a:t>Time</a:t>
            </a:r>
          </a:p>
          <a:p>
            <a:pPr marL="342900" indent="-342900" algn="l">
              <a:buFont typeface="Wingdings" panose="05000000000000000000" pitchFamily="2" charset="2"/>
              <a:buChar char="ü"/>
            </a:pPr>
            <a:endParaRPr lang="en-US" dirty="0">
              <a:latin typeface="Calisto MT" panose="02040603050505030304" pitchFamily="18" charset="0"/>
            </a:endParaRPr>
          </a:p>
          <a:p>
            <a:pPr algn="l"/>
            <a:endParaRPr lang="en-US" dirty="0"/>
          </a:p>
          <a:p>
            <a:r>
              <a:rPr lang="en-US" dirty="0"/>
              <a:t> </a:t>
            </a:r>
            <a:endParaRPr lang="en-IN" dirty="0"/>
          </a:p>
        </p:txBody>
      </p:sp>
      <p:sp>
        <p:nvSpPr>
          <p:cNvPr id="10" name="Text Placeholder 5">
            <a:extLst>
              <a:ext uri="{FF2B5EF4-FFF2-40B4-BE49-F238E27FC236}">
                <a16:creationId xmlns:a16="http://schemas.microsoft.com/office/drawing/2014/main" id="{497B7AF4-B5CD-4122-84EB-37536D28B41E}"/>
              </a:ext>
            </a:extLst>
          </p:cNvPr>
          <p:cNvSpPr txBox="1">
            <a:spLocks/>
          </p:cNvSpPr>
          <p:nvPr/>
        </p:nvSpPr>
        <p:spPr>
          <a:xfrm>
            <a:off x="7401464" y="4095749"/>
            <a:ext cx="4565577" cy="2762251"/>
          </a:xfrm>
          <a:prstGeom prst="rect">
            <a:avLst/>
          </a:prstGeom>
          <a:noFill/>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endParaRPr lang="en-US" dirty="0">
              <a:solidFill>
                <a:schemeClr val="tx1"/>
              </a:solidFill>
              <a:latin typeface="Calisto MT" panose="02040603050505030304" pitchFamily="18" charset="0"/>
            </a:endParaRPr>
          </a:p>
          <a:p>
            <a:pPr marL="342900" indent="-342900" algn="l">
              <a:buFont typeface="Wingdings" panose="05000000000000000000" pitchFamily="2" charset="2"/>
              <a:buChar char="Ø"/>
            </a:pPr>
            <a:r>
              <a:rPr lang="en-US" sz="2400" dirty="0">
                <a:solidFill>
                  <a:schemeClr val="tx1"/>
                </a:solidFill>
                <a:latin typeface="Calisto MT" panose="02040603050505030304" pitchFamily="18" charset="0"/>
              </a:rPr>
              <a:t>Vehicle Selection</a:t>
            </a:r>
          </a:p>
          <a:p>
            <a:pPr lvl="1">
              <a:buFont typeface="Wingdings" panose="05000000000000000000" pitchFamily="2" charset="2"/>
              <a:buChar char="ü"/>
            </a:pPr>
            <a:r>
              <a:rPr lang="en-US" dirty="0">
                <a:latin typeface="Calisto MT" panose="02040603050505030304" pitchFamily="18" charset="0"/>
              </a:rPr>
              <a:t>Uber Go</a:t>
            </a:r>
          </a:p>
          <a:p>
            <a:pPr lvl="1">
              <a:buFont typeface="Wingdings" panose="05000000000000000000" pitchFamily="2" charset="2"/>
              <a:buChar char="ü"/>
            </a:pPr>
            <a:r>
              <a:rPr lang="en-US" dirty="0">
                <a:latin typeface="Calisto MT" panose="02040603050505030304" pitchFamily="18" charset="0"/>
              </a:rPr>
              <a:t>Go Sedan</a:t>
            </a:r>
          </a:p>
          <a:p>
            <a:pPr lvl="1">
              <a:buFont typeface="Wingdings" panose="05000000000000000000" pitchFamily="2" charset="2"/>
              <a:buChar char="ü"/>
            </a:pPr>
            <a:r>
              <a:rPr lang="en-US" dirty="0">
                <a:latin typeface="Calisto MT" panose="02040603050505030304" pitchFamily="18" charset="0"/>
              </a:rPr>
              <a:t>Uber Auto</a:t>
            </a:r>
          </a:p>
          <a:p>
            <a:pPr marL="342900" indent="-342900" algn="l">
              <a:buFont typeface="Wingdings" panose="05000000000000000000" pitchFamily="2" charset="2"/>
              <a:buChar char="ü"/>
            </a:pPr>
            <a:endParaRPr lang="en-US" dirty="0">
              <a:solidFill>
                <a:schemeClr val="tx1"/>
              </a:solidFill>
              <a:latin typeface="Calisto MT" panose="02040603050505030304" pitchFamily="18" charset="0"/>
            </a:endParaRPr>
          </a:p>
          <a:p>
            <a:pPr algn="l"/>
            <a:endParaRPr lang="en-US" dirty="0">
              <a:solidFill>
                <a:schemeClr val="tx1"/>
              </a:solidFill>
            </a:endParaRPr>
          </a:p>
          <a:p>
            <a:r>
              <a:rPr lang="en-US" dirty="0">
                <a:solidFill>
                  <a:schemeClr val="tx1"/>
                </a:solidFill>
              </a:rPr>
              <a:t> </a:t>
            </a:r>
            <a:endParaRPr lang="en-IN" dirty="0">
              <a:solidFill>
                <a:schemeClr val="tx1"/>
              </a:solidFill>
            </a:endParaRPr>
          </a:p>
        </p:txBody>
      </p:sp>
      <p:pic>
        <p:nvPicPr>
          <p:cNvPr id="11" name="Picture 10">
            <a:extLst>
              <a:ext uri="{FF2B5EF4-FFF2-40B4-BE49-F238E27FC236}">
                <a16:creationId xmlns:a16="http://schemas.microsoft.com/office/drawing/2014/main" id="{673ACB1E-2658-4D03-9367-77DCA8C8373E}"/>
              </a:ext>
            </a:extLst>
          </p:cNvPr>
          <p:cNvPicPr>
            <a:picLocks noChangeAspect="1"/>
          </p:cNvPicPr>
          <p:nvPr/>
        </p:nvPicPr>
        <p:blipFill rotWithShape="1">
          <a:blip r:embed="rId5">
            <a:extLst>
              <a:ext uri="{28A0092B-C50C-407E-A947-70E740481C1C}">
                <a14:useLocalDpi xmlns:a14="http://schemas.microsoft.com/office/drawing/2010/main" val="0"/>
              </a:ext>
            </a:extLst>
          </a:blip>
          <a:srcRect l="20469" t="3019" r="63136" b="86777"/>
          <a:stretch/>
        </p:blipFill>
        <p:spPr>
          <a:xfrm>
            <a:off x="9776697" y="280046"/>
            <a:ext cx="1998812" cy="699767"/>
          </a:xfrm>
          <a:prstGeom prst="rect">
            <a:avLst/>
          </a:prstGeom>
        </p:spPr>
      </p:pic>
      <p:pic>
        <p:nvPicPr>
          <p:cNvPr id="9" name="Picture 4">
            <a:extLst>
              <a:ext uri="{FF2B5EF4-FFF2-40B4-BE49-F238E27FC236}">
                <a16:creationId xmlns:a16="http://schemas.microsoft.com/office/drawing/2014/main" id="{4820A2E3-F31B-4942-AA10-C104D0E512F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48634"/>
            <a:ext cx="1397480" cy="782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01432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D5537-1F8D-4E39-B5A5-CD334FA0DE9B}"/>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BB018020-EDC3-466D-B9D6-B67CC636F29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5065"/>
          </a:xfrm>
        </p:spPr>
      </p:pic>
      <p:sp>
        <p:nvSpPr>
          <p:cNvPr id="4" name="TextBox 3">
            <a:extLst>
              <a:ext uri="{FF2B5EF4-FFF2-40B4-BE49-F238E27FC236}">
                <a16:creationId xmlns:a16="http://schemas.microsoft.com/office/drawing/2014/main" id="{3C199906-5C70-4B60-8D33-103473228442}"/>
              </a:ext>
            </a:extLst>
          </p:cNvPr>
          <p:cNvSpPr txBox="1"/>
          <p:nvPr/>
        </p:nvSpPr>
        <p:spPr>
          <a:xfrm>
            <a:off x="838200" y="913046"/>
            <a:ext cx="6322723" cy="584775"/>
          </a:xfrm>
          <a:prstGeom prst="rect">
            <a:avLst/>
          </a:prstGeom>
          <a:noFill/>
        </p:spPr>
        <p:txBody>
          <a:bodyPr wrap="square">
            <a:spAutoFit/>
          </a:bodyPr>
          <a:lstStyle/>
          <a:p>
            <a:pPr lvl="0" algn="ctr" fontAlgn="base">
              <a:spcBef>
                <a:spcPts val="800"/>
              </a:spcBef>
              <a:spcAft>
                <a:spcPts val="400"/>
              </a:spcAft>
              <a:buSzPts val="1000"/>
              <a:tabLst>
                <a:tab pos="137160" algn="l"/>
                <a:tab pos="365760" algn="l"/>
              </a:tabLst>
            </a:pPr>
            <a:r>
              <a:rPr lang="en-US" sz="3200" b="1" u="none" strike="noStrike" kern="0" cap="small" dirty="0">
                <a:ln>
                  <a:noFill/>
                </a:ln>
                <a:effectLst>
                  <a:outerShdw sx="0" sy="0">
                    <a:srgbClr val="000000"/>
                  </a:outerShdw>
                </a:effectLst>
                <a:latin typeface="Times New Roman" panose="02020603050405020304" pitchFamily="18" charset="0"/>
              </a:rPr>
              <a:t>IMPLEMENTATION</a:t>
            </a:r>
          </a:p>
        </p:txBody>
      </p:sp>
      <p:sp>
        <p:nvSpPr>
          <p:cNvPr id="6" name="Arrow: Right 5">
            <a:extLst>
              <a:ext uri="{FF2B5EF4-FFF2-40B4-BE49-F238E27FC236}">
                <a16:creationId xmlns:a16="http://schemas.microsoft.com/office/drawing/2014/main" id="{87BE61C0-0DAD-4440-938C-901642E0DCA3}"/>
              </a:ext>
            </a:extLst>
          </p:cNvPr>
          <p:cNvSpPr/>
          <p:nvPr/>
        </p:nvSpPr>
        <p:spPr>
          <a:xfrm>
            <a:off x="5546785" y="3631721"/>
            <a:ext cx="312869" cy="3881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Picture 7" descr="Diagram&#10;&#10;Description automatically generated with low confidence">
            <a:extLst>
              <a:ext uri="{FF2B5EF4-FFF2-40B4-BE49-F238E27FC236}">
                <a16:creationId xmlns:a16="http://schemas.microsoft.com/office/drawing/2014/main" id="{FDC576D2-328B-4F87-B79D-C5AAC5419F67}"/>
              </a:ext>
            </a:extLst>
          </p:cNvPr>
          <p:cNvPicPr>
            <a:picLocks noChangeAspect="1"/>
          </p:cNvPicPr>
          <p:nvPr/>
        </p:nvPicPr>
        <p:blipFill rotWithShape="1">
          <a:blip r:embed="rId3"/>
          <a:srcRect l="10529" t="2755" r="11380" b="2526"/>
          <a:stretch/>
        </p:blipFill>
        <p:spPr bwMode="auto">
          <a:xfrm>
            <a:off x="457209" y="1927444"/>
            <a:ext cx="5021454" cy="4007979"/>
          </a:xfrm>
          <a:prstGeom prst="rect">
            <a:avLst/>
          </a:prstGeom>
          <a:solidFill>
            <a:schemeClr val="accent2">
              <a:lumMod val="60000"/>
              <a:lumOff val="40000"/>
            </a:schemeClr>
          </a:solidFill>
          <a:ln>
            <a:noFill/>
          </a:ln>
          <a:extLst>
            <a:ext uri="{53640926-AAD7-44D8-BBD7-CCE9431645EC}">
              <a14:shadowObscured xmlns:a14="http://schemas.microsoft.com/office/drawing/2010/main"/>
            </a:ext>
          </a:extLst>
        </p:spPr>
      </p:pic>
      <p:pic>
        <p:nvPicPr>
          <p:cNvPr id="9" name="Picture 8" descr="Text&#10;&#10;Description automatically generated">
            <a:extLst>
              <a:ext uri="{FF2B5EF4-FFF2-40B4-BE49-F238E27FC236}">
                <a16:creationId xmlns:a16="http://schemas.microsoft.com/office/drawing/2014/main" id="{D5D0B5FE-668A-4336-8F17-F78A2FA601EA}"/>
              </a:ext>
            </a:extLst>
          </p:cNvPr>
          <p:cNvPicPr>
            <a:picLocks noChangeAspect="1"/>
          </p:cNvPicPr>
          <p:nvPr/>
        </p:nvPicPr>
        <p:blipFill rotWithShape="1">
          <a:blip r:embed="rId4"/>
          <a:srcRect l="6190" t="3112" r="4538" b="110"/>
          <a:stretch/>
        </p:blipFill>
        <p:spPr bwMode="auto">
          <a:xfrm>
            <a:off x="5935872" y="1772618"/>
            <a:ext cx="6007220" cy="4162805"/>
          </a:xfrm>
          <a:prstGeom prst="rect">
            <a:avLst/>
          </a:prstGeom>
          <a:solidFill>
            <a:schemeClr val="accent2">
              <a:lumMod val="60000"/>
              <a:lumOff val="40000"/>
            </a:schemeClr>
          </a:solidFill>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98A6F73A-00D5-4403-8121-09ACD8C92F32}"/>
              </a:ext>
            </a:extLst>
          </p:cNvPr>
          <p:cNvPicPr>
            <a:picLocks noChangeAspect="1"/>
          </p:cNvPicPr>
          <p:nvPr/>
        </p:nvPicPr>
        <p:blipFill rotWithShape="1">
          <a:blip r:embed="rId5">
            <a:extLst>
              <a:ext uri="{28A0092B-C50C-407E-A947-70E740481C1C}">
                <a14:useLocalDpi xmlns:a14="http://schemas.microsoft.com/office/drawing/2010/main" val="0"/>
              </a:ext>
            </a:extLst>
          </a:blip>
          <a:srcRect l="20469" t="3019" r="63136" b="86777"/>
          <a:stretch/>
        </p:blipFill>
        <p:spPr>
          <a:xfrm>
            <a:off x="9776697" y="280046"/>
            <a:ext cx="1998812" cy="699767"/>
          </a:xfrm>
          <a:prstGeom prst="rect">
            <a:avLst/>
          </a:prstGeom>
        </p:spPr>
      </p:pic>
      <p:pic>
        <p:nvPicPr>
          <p:cNvPr id="11" name="Picture 4">
            <a:extLst>
              <a:ext uri="{FF2B5EF4-FFF2-40B4-BE49-F238E27FC236}">
                <a16:creationId xmlns:a16="http://schemas.microsoft.com/office/drawing/2014/main" id="{DD1C8608-A534-4F00-810A-ED17917642C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48634"/>
            <a:ext cx="1397480" cy="782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31944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D5537-1F8D-4E39-B5A5-CD334FA0DE9B}"/>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BB018020-EDC3-466D-B9D6-B67CC636F29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5065"/>
          </a:xfrm>
        </p:spPr>
      </p:pic>
      <p:pic>
        <p:nvPicPr>
          <p:cNvPr id="4" name="Picture 3" descr="Graphical user interface, text, chat or text message&#10;&#10;Description automatically generated">
            <a:extLst>
              <a:ext uri="{FF2B5EF4-FFF2-40B4-BE49-F238E27FC236}">
                <a16:creationId xmlns:a16="http://schemas.microsoft.com/office/drawing/2014/main" id="{DFD70F37-3A55-4F6E-99F1-2EDEEA7B3D96}"/>
              </a:ext>
            </a:extLst>
          </p:cNvPr>
          <p:cNvPicPr>
            <a:picLocks noChangeAspect="1"/>
          </p:cNvPicPr>
          <p:nvPr/>
        </p:nvPicPr>
        <p:blipFill rotWithShape="1">
          <a:blip r:embed="rId3"/>
          <a:srcRect l="6114" r="6853" b="1619"/>
          <a:stretch/>
        </p:blipFill>
        <p:spPr bwMode="auto">
          <a:xfrm>
            <a:off x="464489" y="2104866"/>
            <a:ext cx="3461327" cy="3213735"/>
          </a:xfrm>
          <a:prstGeom prst="rect">
            <a:avLst/>
          </a:prstGeom>
          <a:ln>
            <a:noFill/>
          </a:ln>
          <a:extLst>
            <a:ext uri="{53640926-AAD7-44D8-BBD7-CCE9431645EC}">
              <a14:shadowObscured xmlns:a14="http://schemas.microsoft.com/office/drawing/2010/main"/>
            </a:ext>
          </a:extLst>
        </p:spPr>
      </p:pic>
      <p:pic>
        <p:nvPicPr>
          <p:cNvPr id="6" name="Picture 5" descr="Graphical user interface, application&#10;&#10;Description automatically generated">
            <a:extLst>
              <a:ext uri="{FF2B5EF4-FFF2-40B4-BE49-F238E27FC236}">
                <a16:creationId xmlns:a16="http://schemas.microsoft.com/office/drawing/2014/main" id="{912BD0DD-3EC3-418A-811F-66441BA03EC9}"/>
              </a:ext>
            </a:extLst>
          </p:cNvPr>
          <p:cNvPicPr>
            <a:picLocks noChangeAspect="1"/>
          </p:cNvPicPr>
          <p:nvPr/>
        </p:nvPicPr>
        <p:blipFill rotWithShape="1">
          <a:blip r:embed="rId4"/>
          <a:srcRect l="7976" t="902" r="6035"/>
          <a:stretch/>
        </p:blipFill>
        <p:spPr bwMode="auto">
          <a:xfrm>
            <a:off x="4413509" y="2104866"/>
            <a:ext cx="3098800" cy="3213735"/>
          </a:xfrm>
          <a:prstGeom prst="rect">
            <a:avLst/>
          </a:prstGeom>
          <a:ln>
            <a:noFill/>
          </a:ln>
          <a:extLst>
            <a:ext uri="{53640926-AAD7-44D8-BBD7-CCE9431645EC}">
              <a14:shadowObscured xmlns:a14="http://schemas.microsoft.com/office/drawing/2010/main"/>
            </a:ext>
          </a:extLst>
        </p:spPr>
      </p:pic>
      <p:pic>
        <p:nvPicPr>
          <p:cNvPr id="7" name="Picture 6" descr="A picture containing text&#10;&#10;Description automatically generated">
            <a:extLst>
              <a:ext uri="{FF2B5EF4-FFF2-40B4-BE49-F238E27FC236}">
                <a16:creationId xmlns:a16="http://schemas.microsoft.com/office/drawing/2014/main" id="{2430B2C1-4763-4487-8377-50D0B7031FC0}"/>
              </a:ext>
            </a:extLst>
          </p:cNvPr>
          <p:cNvPicPr/>
          <p:nvPr/>
        </p:nvPicPr>
        <p:blipFill>
          <a:blip r:embed="rId5"/>
          <a:stretch>
            <a:fillRect/>
          </a:stretch>
        </p:blipFill>
        <p:spPr>
          <a:xfrm>
            <a:off x="8894549" y="2640733"/>
            <a:ext cx="2087593" cy="1924619"/>
          </a:xfrm>
          <a:prstGeom prst="rect">
            <a:avLst/>
          </a:prstGeom>
        </p:spPr>
      </p:pic>
      <p:pic>
        <p:nvPicPr>
          <p:cNvPr id="8" name="Picture 7" descr="A picture containing text&#10;&#10;Description automatically generated">
            <a:extLst>
              <a:ext uri="{FF2B5EF4-FFF2-40B4-BE49-F238E27FC236}">
                <a16:creationId xmlns:a16="http://schemas.microsoft.com/office/drawing/2014/main" id="{40801A56-087D-4298-A390-D2ABECE5EFA2}"/>
              </a:ext>
            </a:extLst>
          </p:cNvPr>
          <p:cNvPicPr/>
          <p:nvPr/>
        </p:nvPicPr>
        <p:blipFill>
          <a:blip r:embed="rId6"/>
          <a:stretch>
            <a:fillRect/>
          </a:stretch>
        </p:blipFill>
        <p:spPr>
          <a:xfrm>
            <a:off x="8894548" y="565788"/>
            <a:ext cx="2087593" cy="1924620"/>
          </a:xfrm>
          <a:prstGeom prst="rect">
            <a:avLst/>
          </a:prstGeom>
        </p:spPr>
      </p:pic>
      <p:pic>
        <p:nvPicPr>
          <p:cNvPr id="9" name="Picture 8" descr="Text&#10;&#10;Description automatically generated with medium confidence">
            <a:extLst>
              <a:ext uri="{FF2B5EF4-FFF2-40B4-BE49-F238E27FC236}">
                <a16:creationId xmlns:a16="http://schemas.microsoft.com/office/drawing/2014/main" id="{A881497E-8A90-49DA-A095-D59E783C4A71}"/>
              </a:ext>
            </a:extLst>
          </p:cNvPr>
          <p:cNvPicPr/>
          <p:nvPr/>
        </p:nvPicPr>
        <p:blipFill>
          <a:blip r:embed="rId7"/>
          <a:stretch>
            <a:fillRect/>
          </a:stretch>
        </p:blipFill>
        <p:spPr>
          <a:xfrm>
            <a:off x="8894551" y="4654645"/>
            <a:ext cx="2087593" cy="1924619"/>
          </a:xfrm>
          <a:prstGeom prst="rect">
            <a:avLst/>
          </a:prstGeom>
        </p:spPr>
      </p:pic>
      <p:sp>
        <p:nvSpPr>
          <p:cNvPr id="10" name="Arrow: Right 9">
            <a:extLst>
              <a:ext uri="{FF2B5EF4-FFF2-40B4-BE49-F238E27FC236}">
                <a16:creationId xmlns:a16="http://schemas.microsoft.com/office/drawing/2014/main" id="{F6FE10F7-1CB9-42F3-95EE-869C992C16BA}"/>
              </a:ext>
            </a:extLst>
          </p:cNvPr>
          <p:cNvSpPr/>
          <p:nvPr/>
        </p:nvSpPr>
        <p:spPr>
          <a:xfrm>
            <a:off x="3925816" y="3429000"/>
            <a:ext cx="487693" cy="547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Arrow: Right 10">
            <a:extLst>
              <a:ext uri="{FF2B5EF4-FFF2-40B4-BE49-F238E27FC236}">
                <a16:creationId xmlns:a16="http://schemas.microsoft.com/office/drawing/2014/main" id="{56BAE61F-7E0A-4075-B9DC-FC9FDA2BABF9}"/>
              </a:ext>
            </a:extLst>
          </p:cNvPr>
          <p:cNvSpPr/>
          <p:nvPr/>
        </p:nvSpPr>
        <p:spPr>
          <a:xfrm>
            <a:off x="7663959" y="3603043"/>
            <a:ext cx="1017917" cy="2702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Arrow: Right 11">
            <a:extLst>
              <a:ext uri="{FF2B5EF4-FFF2-40B4-BE49-F238E27FC236}">
                <a16:creationId xmlns:a16="http://schemas.microsoft.com/office/drawing/2014/main" id="{E719B6C3-6092-4822-95AE-FA4A5F12AA3F}"/>
              </a:ext>
            </a:extLst>
          </p:cNvPr>
          <p:cNvSpPr/>
          <p:nvPr/>
        </p:nvSpPr>
        <p:spPr>
          <a:xfrm rot="18431952">
            <a:off x="7295042" y="2043721"/>
            <a:ext cx="1695968" cy="21893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Arrow: Right 12">
            <a:extLst>
              <a:ext uri="{FF2B5EF4-FFF2-40B4-BE49-F238E27FC236}">
                <a16:creationId xmlns:a16="http://schemas.microsoft.com/office/drawing/2014/main" id="{A1C4A009-9985-46EA-A3B1-5816E9169382}"/>
              </a:ext>
            </a:extLst>
          </p:cNvPr>
          <p:cNvSpPr/>
          <p:nvPr/>
        </p:nvSpPr>
        <p:spPr>
          <a:xfrm rot="2211647">
            <a:off x="7426390" y="5066683"/>
            <a:ext cx="1433275" cy="17862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EE02ACAB-70F9-4613-A8A0-80CEB9CFBABA}"/>
              </a:ext>
            </a:extLst>
          </p:cNvPr>
          <p:cNvSpPr txBox="1"/>
          <p:nvPr/>
        </p:nvSpPr>
        <p:spPr>
          <a:xfrm>
            <a:off x="2599842" y="943323"/>
            <a:ext cx="4278327" cy="584775"/>
          </a:xfrm>
          <a:prstGeom prst="rect">
            <a:avLst/>
          </a:prstGeom>
          <a:noFill/>
        </p:spPr>
        <p:txBody>
          <a:bodyPr wrap="square">
            <a:spAutoFit/>
          </a:bodyPr>
          <a:lstStyle/>
          <a:p>
            <a:pPr lvl="0" algn="ctr" fontAlgn="base">
              <a:spcBef>
                <a:spcPts val="800"/>
              </a:spcBef>
              <a:spcAft>
                <a:spcPts val="400"/>
              </a:spcAft>
              <a:buSzPts val="1000"/>
              <a:tabLst>
                <a:tab pos="137160" algn="l"/>
                <a:tab pos="365760" algn="l"/>
              </a:tabLst>
            </a:pPr>
            <a:r>
              <a:rPr lang="en-US" sz="3200" b="1" u="none" strike="noStrike" kern="0" cap="small" dirty="0">
                <a:ln>
                  <a:noFill/>
                </a:ln>
                <a:effectLst>
                  <a:outerShdw sx="0" sy="0">
                    <a:srgbClr val="000000"/>
                  </a:outerShdw>
                </a:effectLst>
                <a:latin typeface="Times New Roman" panose="02020603050405020304" pitchFamily="18" charset="0"/>
              </a:rPr>
              <a:t>Result</a:t>
            </a:r>
          </a:p>
        </p:txBody>
      </p:sp>
      <p:pic>
        <p:nvPicPr>
          <p:cNvPr id="15" name="Picture 4">
            <a:extLst>
              <a:ext uri="{FF2B5EF4-FFF2-40B4-BE49-F238E27FC236}">
                <a16:creationId xmlns:a16="http://schemas.microsoft.com/office/drawing/2014/main" id="{F9773827-2008-4113-85C9-173F0FF93DF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48634"/>
            <a:ext cx="1397480" cy="782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56294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258</TotalTime>
  <Words>747</Words>
  <Application>Microsoft Office PowerPoint</Application>
  <PresentationFormat>Widescreen</PresentationFormat>
  <Paragraphs>64</Paragraphs>
  <Slides>11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Bell MT</vt:lpstr>
      <vt:lpstr>Calibri</vt:lpstr>
      <vt:lpstr>Calibri Light</vt:lpstr>
      <vt:lpstr>Calisto MT</vt:lpstr>
      <vt:lpstr>Times New Roman</vt:lpstr>
      <vt:lpstr>Wingdings</vt:lpstr>
      <vt:lpstr>Office Theme</vt:lpstr>
      <vt:lpstr>PowerPoint Presentation</vt:lpstr>
      <vt:lpstr>PowerPoint Presentation</vt:lpstr>
      <vt:lpstr>PowerPoint Presentation</vt:lpstr>
      <vt:lpstr>Machine Learning Algorithm :</vt:lpstr>
      <vt:lpstr>PowerPoint Presentation</vt:lpstr>
      <vt:lpstr> Modules:</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Revanth Raj</dc:creator>
  <cp:lastModifiedBy>Revanth Raj</cp:lastModifiedBy>
  <cp:revision>6</cp:revision>
  <dcterms:created xsi:type="dcterms:W3CDTF">2022-04-28T07:06:37Z</dcterms:created>
  <dcterms:modified xsi:type="dcterms:W3CDTF">2022-04-28T15:50:25Z</dcterms:modified>
</cp:coreProperties>
</file>

<file path=docProps/thumbnail.jpeg>
</file>